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82"/>
  </p:notesMasterIdLst>
  <p:handoutMasterIdLst>
    <p:handoutMasterId r:id="rId83"/>
  </p:handoutMasterIdLst>
  <p:sldIdLst>
    <p:sldId id="258" r:id="rId2"/>
    <p:sldId id="321" r:id="rId3"/>
    <p:sldId id="320" r:id="rId4"/>
    <p:sldId id="325" r:id="rId5"/>
    <p:sldId id="330" r:id="rId6"/>
    <p:sldId id="331" r:id="rId7"/>
    <p:sldId id="332" r:id="rId8"/>
    <p:sldId id="333" r:id="rId9"/>
    <p:sldId id="334" r:id="rId10"/>
    <p:sldId id="335" r:id="rId11"/>
    <p:sldId id="338" r:id="rId12"/>
    <p:sldId id="337" r:id="rId13"/>
    <p:sldId id="336" r:id="rId14"/>
    <p:sldId id="339" r:id="rId15"/>
    <p:sldId id="340" r:id="rId16"/>
    <p:sldId id="341" r:id="rId17"/>
    <p:sldId id="380" r:id="rId18"/>
    <p:sldId id="343" r:id="rId19"/>
    <p:sldId id="344" r:id="rId20"/>
    <p:sldId id="342" r:id="rId21"/>
    <p:sldId id="322" r:id="rId22"/>
    <p:sldId id="326" r:id="rId23"/>
    <p:sldId id="328" r:id="rId24"/>
    <p:sldId id="345" r:id="rId25"/>
    <p:sldId id="346" r:id="rId26"/>
    <p:sldId id="347" r:id="rId27"/>
    <p:sldId id="348" r:id="rId28"/>
    <p:sldId id="349" r:id="rId29"/>
    <p:sldId id="350" r:id="rId30"/>
    <p:sldId id="356" r:id="rId31"/>
    <p:sldId id="381" r:id="rId32"/>
    <p:sldId id="351" r:id="rId33"/>
    <p:sldId id="352" r:id="rId34"/>
    <p:sldId id="353" r:id="rId35"/>
    <p:sldId id="355" r:id="rId36"/>
    <p:sldId id="357" r:id="rId37"/>
    <p:sldId id="358" r:id="rId38"/>
    <p:sldId id="382" r:id="rId39"/>
    <p:sldId id="383" r:id="rId40"/>
    <p:sldId id="384" r:id="rId41"/>
    <p:sldId id="359" r:id="rId42"/>
    <p:sldId id="385" r:id="rId43"/>
    <p:sldId id="360" r:id="rId44"/>
    <p:sldId id="361" r:id="rId45"/>
    <p:sldId id="362" r:id="rId46"/>
    <p:sldId id="363" r:id="rId47"/>
    <p:sldId id="364" r:id="rId48"/>
    <p:sldId id="365" r:id="rId49"/>
    <p:sldId id="386" r:id="rId50"/>
    <p:sldId id="379" r:id="rId51"/>
    <p:sldId id="366" r:id="rId52"/>
    <p:sldId id="367" r:id="rId53"/>
    <p:sldId id="368" r:id="rId54"/>
    <p:sldId id="369" r:id="rId55"/>
    <p:sldId id="370" r:id="rId56"/>
    <p:sldId id="387" r:id="rId57"/>
    <p:sldId id="371" r:id="rId58"/>
    <p:sldId id="372" r:id="rId59"/>
    <p:sldId id="373" r:id="rId60"/>
    <p:sldId id="389" r:id="rId61"/>
    <p:sldId id="324" r:id="rId62"/>
    <p:sldId id="329" r:id="rId63"/>
    <p:sldId id="374" r:id="rId64"/>
    <p:sldId id="375" r:id="rId65"/>
    <p:sldId id="376" r:id="rId66"/>
    <p:sldId id="377" r:id="rId67"/>
    <p:sldId id="378" r:id="rId68"/>
    <p:sldId id="390" r:id="rId69"/>
    <p:sldId id="391" r:id="rId70"/>
    <p:sldId id="392" r:id="rId71"/>
    <p:sldId id="393" r:id="rId72"/>
    <p:sldId id="394" r:id="rId73"/>
    <p:sldId id="395" r:id="rId74"/>
    <p:sldId id="397" r:id="rId75"/>
    <p:sldId id="400" r:id="rId76"/>
    <p:sldId id="354" r:id="rId77"/>
    <p:sldId id="399" r:id="rId78"/>
    <p:sldId id="388" r:id="rId79"/>
    <p:sldId id="396" r:id="rId80"/>
    <p:sldId id="398" r:id="rId81"/>
  </p:sldIdLst>
  <p:sldSz cx="9144000" cy="6858000" type="screen4x3"/>
  <p:notesSz cx="9942513" cy="676116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AFC6"/>
    <a:srgbClr val="5482A3"/>
    <a:srgbClr val="F5F5F5"/>
    <a:srgbClr val="8BABC3"/>
    <a:srgbClr val="A6A6A6"/>
    <a:srgbClr val="789BB5"/>
    <a:srgbClr val="D54A47"/>
    <a:srgbClr val="5B868F"/>
    <a:srgbClr val="75A380"/>
    <a:srgbClr val="E3A4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940" y="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34.wmf"/><Relationship Id="rId7" Type="http://schemas.openxmlformats.org/officeDocument/2006/relationships/image" Target="../media/image38.wmf"/><Relationship Id="rId12" Type="http://schemas.openxmlformats.org/officeDocument/2006/relationships/image" Target="../media/image43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11" Type="http://schemas.openxmlformats.org/officeDocument/2006/relationships/image" Target="../media/image42.wmf"/><Relationship Id="rId5" Type="http://schemas.openxmlformats.org/officeDocument/2006/relationships/image" Target="../media/image36.wmf"/><Relationship Id="rId10" Type="http://schemas.openxmlformats.org/officeDocument/2006/relationships/image" Target="../media/image41.wmf"/><Relationship Id="rId4" Type="http://schemas.openxmlformats.org/officeDocument/2006/relationships/image" Target="../media/image35.wmf"/><Relationship Id="rId9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80AA6-A04A-47F3-97F7-EFC1BAA645F9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F9CAD-5B3E-4948-B48C-79864FEC5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148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84553-D4CB-4436-A308-FC56A8E3EF4D}" type="datetimeFigureOut">
              <a:rPr lang="zh-CN" altLang="en-US" smtClean="0"/>
              <a:t>2021/12/30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49638" y="844550"/>
            <a:ext cx="3043237" cy="2282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4252" y="3253809"/>
            <a:ext cx="7954010" cy="266220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A6B7D-4A1A-4A4D-93B7-D784EA5E4B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041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216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59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13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3" y="140481"/>
            <a:ext cx="3194092" cy="85556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2228850" y="2492944"/>
            <a:ext cx="6915151" cy="4365057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 userDrawn="1"/>
        </p:nvSpPr>
        <p:spPr>
          <a:xfrm>
            <a:off x="179613" y="1798271"/>
            <a:ext cx="8792938" cy="152459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9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228850" y="2492944"/>
            <a:ext cx="6915151" cy="43650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45826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0" y="6311900"/>
            <a:ext cx="1712913" cy="2905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33086-CE5C-43A2-AFC6-B149E37CEABC}" type="datetimeFigureOut">
              <a:rPr lang="en-US" altLang="zh-CN"/>
              <a:pPr>
                <a:defRPr/>
              </a:pPr>
              <a:t>12/30/2021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830763" y="6323013"/>
            <a:ext cx="2311400" cy="2905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116763" y="6323013"/>
            <a:ext cx="1616075" cy="2905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D419BC-9B4D-49F0-A82F-FD0EF74421B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2477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704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39.wmf"/><Relationship Id="rId26" Type="http://schemas.openxmlformats.org/officeDocument/2006/relationships/image" Target="../media/image43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6.wmf"/><Relationship Id="rId17" Type="http://schemas.openxmlformats.org/officeDocument/2006/relationships/oleObject" Target="../embeddings/oleObject8.bin"/><Relationship Id="rId25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8.wmf"/><Relationship Id="rId20" Type="http://schemas.openxmlformats.org/officeDocument/2006/relationships/image" Target="../media/image40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42.w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10" Type="http://schemas.openxmlformats.org/officeDocument/2006/relationships/image" Target="../media/image35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32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37.wmf"/><Relationship Id="rId22" Type="http://schemas.openxmlformats.org/officeDocument/2006/relationships/image" Target="../media/image41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8.xml"/><Relationship Id="rId4" Type="http://schemas.openxmlformats.org/officeDocument/2006/relationships/slide" Target="slide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gr.xjtu.edu.cn/web/caoxiangyong/hom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58473" y="3683703"/>
            <a:ext cx="4461163" cy="1048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00" b="1" dirty="0">
                <a:solidFill>
                  <a:schemeClr val="bg2">
                    <a:lumMod val="10000"/>
                  </a:schemeClr>
                </a:solidFill>
              </a:rPr>
              <a:t>数学与统计学院</a:t>
            </a:r>
            <a:endParaRPr lang="en-US" altLang="zh-CN" sz="2200" b="1" dirty="0">
              <a:solidFill>
                <a:schemeClr val="bg2">
                  <a:lumMod val="1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1" dirty="0">
                <a:solidFill>
                  <a:schemeClr val="bg2">
                    <a:lumMod val="10000"/>
                  </a:schemeClr>
                </a:solidFill>
              </a:rPr>
              <a:t>曹相湧</a:t>
            </a:r>
            <a:endParaRPr lang="en-US" altLang="zh-CN" sz="22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3955" y="2093081"/>
            <a:ext cx="791609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500" b="1" dirty="0">
                <a:solidFill>
                  <a:schemeClr val="bg1"/>
                </a:solidFill>
              </a:rPr>
              <a:t>复习</a:t>
            </a:r>
            <a:r>
              <a:rPr lang="en-US" altLang="zh-CN" sz="5500" b="1" dirty="0">
                <a:solidFill>
                  <a:schemeClr val="bg1"/>
                </a:solidFill>
              </a:rPr>
              <a:t>&amp;</a:t>
            </a:r>
            <a:r>
              <a:rPr lang="zh-CN" altLang="en-US" sz="5500" b="1" dirty="0">
                <a:solidFill>
                  <a:schemeClr val="bg1"/>
                </a:solidFill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3727733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28" y="329623"/>
            <a:ext cx="8670308" cy="609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43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80" y="600942"/>
            <a:ext cx="8956820" cy="44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44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33" y="414337"/>
            <a:ext cx="8828599" cy="477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26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2" y="895350"/>
            <a:ext cx="8995763" cy="454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84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4" y="614363"/>
            <a:ext cx="8843216" cy="45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0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9" y="581603"/>
            <a:ext cx="8877935" cy="499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95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55782" y="817414"/>
                <a:ext cx="8248073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C00000"/>
                    </a:solidFill>
                  </a:rPr>
                  <a:t>1</a:t>
                </a:r>
                <a:r>
                  <a:rPr lang="zh-CN" altLang="en-US" sz="2500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sz="2500" dirty="0"/>
                  <a:t>阶方阵，且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|= ?</m:t>
                    </m:r>
                  </m:oMath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82" y="817414"/>
                <a:ext cx="8248073" cy="1246495"/>
              </a:xfrm>
              <a:prstGeom prst="rect">
                <a:avLst/>
              </a:prstGeom>
              <a:blipFill>
                <a:blip r:embed="rId2"/>
                <a:stretch>
                  <a:fillRect l="-1256" t="-3415" b="-10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78874" y="3195776"/>
                <a:ext cx="8248073" cy="1879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C00000"/>
                    </a:solidFill>
                  </a:rPr>
                  <a:t>2</a:t>
                </a:r>
                <a:r>
                  <a:rPr lang="zh-CN" altLang="en-US" sz="2500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sz="2500" dirty="0"/>
                  <a:t>若矩阵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则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5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500" dirty="0"/>
                  <a:t>?</a:t>
                </a:r>
                <a:endParaRPr lang="zh-CN" altLang="en-US" sz="25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74" y="3195776"/>
                <a:ext cx="8248073" cy="1879169"/>
              </a:xfrm>
              <a:prstGeom prst="rect">
                <a:avLst/>
              </a:prstGeom>
              <a:blipFill>
                <a:blip r:embed="rId3"/>
                <a:stretch>
                  <a:fillRect l="-1183" t="-2265" b="-67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92729" y="2276758"/>
                <a:ext cx="824807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b="0" dirty="0"/>
                  <a:t>的特征值为</a:t>
                </a:r>
                <a:r>
                  <a:rPr lang="en-US" altLang="zh-CN" sz="25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2,1/2,-1</a:t>
                </a:r>
                <a:r>
                  <a:rPr lang="zh-CN" altLang="en-US" sz="2500" b="0" dirty="0"/>
                  <a:t>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500" b="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9" y="2276758"/>
                <a:ext cx="8248073" cy="477054"/>
              </a:xfrm>
              <a:prstGeom prst="rect">
                <a:avLst/>
              </a:prstGeom>
              <a:blipFill>
                <a:blip r:embed="rId4"/>
                <a:stretch>
                  <a:fillRect l="-222" t="-10127" b="-29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701965" y="5269346"/>
                <a:ext cx="824807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=8×</m:t>
                      </m:r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65" y="5269346"/>
                <a:ext cx="8248073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左箭头 6">
            <a:hlinkClick r:id="rId6" action="ppaction://hlinksldjump"/>
          </p:cNvPr>
          <p:cNvSpPr/>
          <p:nvPr/>
        </p:nvSpPr>
        <p:spPr>
          <a:xfrm>
            <a:off x="7675418" y="5948218"/>
            <a:ext cx="1117600" cy="59112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61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55782" y="253997"/>
                <a:ext cx="8248073" cy="1894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C00000"/>
                    </a:solidFill>
                  </a:rPr>
                  <a:t>3</a:t>
                </a:r>
                <a:r>
                  <a:rPr lang="zh-CN" altLang="en-US" sz="2500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zh-CN" altLang="en-US" sz="2500" dirty="0"/>
                  <a:t>为行列式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5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5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5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500" dirty="0"/>
                  <a:t>元素的余子式，试计算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23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+5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</m:oMath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82" y="253997"/>
                <a:ext cx="8248073" cy="1894558"/>
              </a:xfrm>
              <a:prstGeom prst="rect">
                <a:avLst/>
              </a:prstGeom>
              <a:blipFill>
                <a:blip r:embed="rId2"/>
                <a:stretch>
                  <a:fillRect l="-1256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92729" y="2424541"/>
                <a:ext cx="8248073" cy="1892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500" b="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9" y="2424541"/>
                <a:ext cx="8248073" cy="18921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78874" y="4442687"/>
                <a:ext cx="8248073" cy="1729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C00000"/>
                    </a:solidFill>
                  </a:rPr>
                  <a:t>4</a:t>
                </a:r>
                <a:r>
                  <a:rPr lang="zh-CN" altLang="en-US" sz="2500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sz="2500" dirty="0"/>
                  <a:t>计算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𝑥𝑧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𝑦𝑧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74" y="4442687"/>
                <a:ext cx="8248073" cy="1729448"/>
              </a:xfrm>
              <a:prstGeom prst="rect">
                <a:avLst/>
              </a:prstGeom>
              <a:blipFill>
                <a:blip r:embed="rId4"/>
                <a:stretch>
                  <a:fillRect l="-1183" t="-28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61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32" y="938212"/>
            <a:ext cx="8825326" cy="452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59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72" y="0"/>
            <a:ext cx="8746914" cy="49843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226" y="4882429"/>
            <a:ext cx="6382519" cy="190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84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2276221" y="3860936"/>
            <a:ext cx="1260000" cy="1260000"/>
            <a:chOff x="1174779" y="3359349"/>
            <a:chExt cx="1800000" cy="1800001"/>
          </a:xfrm>
        </p:grpSpPr>
        <p:grpSp>
          <p:nvGrpSpPr>
            <p:cNvPr id="3" name="组合 2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" name="椭圆 3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2683600" y="2570378"/>
            <a:ext cx="576000" cy="576000"/>
            <a:chOff x="1174779" y="3359349"/>
            <a:chExt cx="1800000" cy="1800001"/>
          </a:xfrm>
        </p:grpSpPr>
        <p:grpSp>
          <p:nvGrpSpPr>
            <p:cNvPr id="8" name="组合 7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椭圆 8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90AFC6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46591" y="2718418"/>
            <a:ext cx="1980000" cy="1980000"/>
            <a:chOff x="6250980" y="3660482"/>
            <a:chExt cx="1800000" cy="1800001"/>
          </a:xfrm>
        </p:grpSpPr>
        <p:sp>
          <p:nvSpPr>
            <p:cNvPr id="13" name="椭圆 12"/>
            <p:cNvSpPr/>
            <p:nvPr/>
          </p:nvSpPr>
          <p:spPr>
            <a:xfrm>
              <a:off x="6250980" y="3660482"/>
              <a:ext cx="1800000" cy="1800000"/>
            </a:xfrm>
            <a:prstGeom prst="ellipse">
              <a:avLst/>
            </a:prstGeom>
            <a:gradFill flip="none" rotWithShape="1">
              <a:gsLst>
                <a:gs pos="0">
                  <a:srgbClr val="E8E7E9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19510690">
              <a:off x="6250980" y="3660483"/>
              <a:ext cx="1800000" cy="18000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bg1"/>
                  </a:gs>
                  <a:gs pos="100000">
                    <a:srgbClr val="E7E4E9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椭圆 14"/>
          <p:cNvSpPr/>
          <p:nvPr/>
        </p:nvSpPr>
        <p:spPr>
          <a:xfrm>
            <a:off x="1190591" y="2862418"/>
            <a:ext cx="1692000" cy="1692000"/>
          </a:xfrm>
          <a:prstGeom prst="ellipse">
            <a:avLst/>
          </a:prstGeom>
          <a:solidFill>
            <a:srgbClr val="D54A47"/>
          </a:solidFill>
          <a:ln>
            <a:noFill/>
          </a:ln>
          <a:effectLst>
            <a:innerShdw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778122" y="2035413"/>
            <a:ext cx="1044000" cy="1044000"/>
            <a:chOff x="1174779" y="3359349"/>
            <a:chExt cx="1800000" cy="1800001"/>
          </a:xfrm>
        </p:grpSpPr>
        <p:grpSp>
          <p:nvGrpSpPr>
            <p:cNvPr id="17" name="组合 16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椭圆 17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789BB5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>
            <a:grpSpLocks noChangeAspect="1"/>
          </p:cNvGrpSpPr>
          <p:nvPr/>
        </p:nvGrpSpPr>
        <p:grpSpPr>
          <a:xfrm>
            <a:off x="375243" y="4151919"/>
            <a:ext cx="648000" cy="648000"/>
            <a:chOff x="1174779" y="3359349"/>
            <a:chExt cx="1800000" cy="1800001"/>
          </a:xfrm>
        </p:grpSpPr>
        <p:grpSp>
          <p:nvGrpSpPr>
            <p:cNvPr id="22" name="组合 21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椭圆 22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4327147" y="2247197"/>
            <a:ext cx="460912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行列式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矩阵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线性方程组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三维空间的例子：解析几何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04427" y="719222"/>
            <a:ext cx="5783938" cy="707886"/>
          </a:xfrm>
          <a:prstGeom prst="rect">
            <a:avLst/>
          </a:prstGeom>
          <a:noFill/>
        </p:spPr>
        <p:txBody>
          <a:bodyPr wrap="none" lIns="324000" rIns="32400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华文隶书" panose="02010800040101010101" pitchFamily="2" charset="-122"/>
              </a:rPr>
              <a:t>线性代数包含的内容？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KSO_Shape"/>
          <p:cNvSpPr>
            <a:spLocks/>
          </p:cNvSpPr>
          <p:nvPr/>
        </p:nvSpPr>
        <p:spPr bwMode="auto">
          <a:xfrm>
            <a:off x="1528838" y="3336923"/>
            <a:ext cx="1076172" cy="843815"/>
          </a:xfrm>
          <a:custGeom>
            <a:avLst/>
            <a:gdLst>
              <a:gd name="T0" fmla="*/ 1009661 w 2006600"/>
              <a:gd name="T1" fmla="*/ 391160 h 1387475"/>
              <a:gd name="T2" fmla="*/ 1011251 w 2006600"/>
              <a:gd name="T3" fmla="*/ 509270 h 1387475"/>
              <a:gd name="T4" fmla="*/ 1084401 w 2006600"/>
              <a:gd name="T5" fmla="*/ 630555 h 1387475"/>
              <a:gd name="T6" fmla="*/ 1213209 w 2006600"/>
              <a:gd name="T7" fmla="*/ 691833 h 1387475"/>
              <a:gd name="T8" fmla="*/ 1322616 w 2006600"/>
              <a:gd name="T9" fmla="*/ 683895 h 1387475"/>
              <a:gd name="T10" fmla="*/ 1373821 w 2006600"/>
              <a:gd name="T11" fmla="*/ 722948 h 1387475"/>
              <a:gd name="T12" fmla="*/ 1348695 w 2006600"/>
              <a:gd name="T13" fmla="*/ 830580 h 1387475"/>
              <a:gd name="T14" fmla="*/ 1289857 w 2006600"/>
              <a:gd name="T15" fmla="*/ 930276 h 1387475"/>
              <a:gd name="T16" fmla="*/ 1172499 w 2006600"/>
              <a:gd name="T17" fmla="*/ 1024573 h 1387475"/>
              <a:gd name="T18" fmla="*/ 1069135 w 2006600"/>
              <a:gd name="T19" fmla="*/ 1059498 h 1387475"/>
              <a:gd name="T20" fmla="*/ 955912 w 2006600"/>
              <a:gd name="T21" fmla="*/ 1062356 h 1387475"/>
              <a:gd name="T22" fmla="*/ 850321 w 2006600"/>
              <a:gd name="T23" fmla="*/ 1032511 h 1387475"/>
              <a:gd name="T24" fmla="*/ 740914 w 2006600"/>
              <a:gd name="T25" fmla="*/ 956628 h 1387475"/>
              <a:gd name="T26" fmla="*/ 664902 w 2006600"/>
              <a:gd name="T27" fmla="*/ 847408 h 1387475"/>
              <a:gd name="T28" fmla="*/ 634688 w 2006600"/>
              <a:gd name="T29" fmla="*/ 741998 h 1387475"/>
              <a:gd name="T30" fmla="*/ 637550 w 2006600"/>
              <a:gd name="T31" fmla="*/ 628968 h 1387475"/>
              <a:gd name="T32" fmla="*/ 672535 w 2006600"/>
              <a:gd name="T33" fmla="*/ 525780 h 1387475"/>
              <a:gd name="T34" fmla="*/ 767312 w 2006600"/>
              <a:gd name="T35" fmla="*/ 408623 h 1387475"/>
              <a:gd name="T36" fmla="*/ 867178 w 2006600"/>
              <a:gd name="T37" fmla="*/ 349885 h 1387475"/>
              <a:gd name="T38" fmla="*/ 974676 w 2006600"/>
              <a:gd name="T39" fmla="*/ 324803 h 1387475"/>
              <a:gd name="T40" fmla="*/ 889318 w 2006600"/>
              <a:gd name="T41" fmla="*/ 202109 h 1387475"/>
              <a:gd name="T42" fmla="*/ 752158 w 2006600"/>
              <a:gd name="T43" fmla="*/ 256364 h 1387475"/>
              <a:gd name="T44" fmla="*/ 637858 w 2006600"/>
              <a:gd name="T45" fmla="*/ 346155 h 1387475"/>
              <a:gd name="T46" fmla="*/ 553720 w 2006600"/>
              <a:gd name="T47" fmla="*/ 464501 h 1387475"/>
              <a:gd name="T48" fmla="*/ 506412 w 2006600"/>
              <a:gd name="T49" fmla="*/ 604740 h 1387475"/>
              <a:gd name="T50" fmla="*/ 502602 w 2006600"/>
              <a:gd name="T51" fmla="*/ 758304 h 1387475"/>
              <a:gd name="T52" fmla="*/ 543242 w 2006600"/>
              <a:gd name="T53" fmla="*/ 901399 h 1387475"/>
              <a:gd name="T54" fmla="*/ 621665 w 2006600"/>
              <a:gd name="T55" fmla="*/ 1023552 h 1387475"/>
              <a:gd name="T56" fmla="*/ 731203 w 2006600"/>
              <a:gd name="T57" fmla="*/ 1118737 h 1387475"/>
              <a:gd name="T58" fmla="*/ 865188 w 2006600"/>
              <a:gd name="T59" fmla="*/ 1179338 h 1387475"/>
              <a:gd name="T60" fmla="*/ 1016317 w 2006600"/>
              <a:gd name="T61" fmla="*/ 1198058 h 1387475"/>
              <a:gd name="T62" fmla="*/ 1164907 w 2006600"/>
              <a:gd name="T63" fmla="*/ 1171723 h 1387475"/>
              <a:gd name="T64" fmla="*/ 1295400 w 2006600"/>
              <a:gd name="T65" fmla="*/ 1105094 h 1387475"/>
              <a:gd name="T66" fmla="*/ 1400175 w 2006600"/>
              <a:gd name="T67" fmla="*/ 1005150 h 1387475"/>
              <a:gd name="T68" fmla="*/ 1473200 w 2006600"/>
              <a:gd name="T69" fmla="*/ 878554 h 1387475"/>
              <a:gd name="T70" fmla="*/ 1506537 w 2006600"/>
              <a:gd name="T71" fmla="*/ 732605 h 1387475"/>
              <a:gd name="T72" fmla="*/ 1495107 w 2006600"/>
              <a:gd name="T73" fmla="*/ 580309 h 1387475"/>
              <a:gd name="T74" fmla="*/ 1441133 w 2006600"/>
              <a:gd name="T75" fmla="*/ 442926 h 1387475"/>
              <a:gd name="T76" fmla="*/ 1351280 w 2006600"/>
              <a:gd name="T77" fmla="*/ 329022 h 1387475"/>
              <a:gd name="T78" fmla="*/ 1232853 w 2006600"/>
              <a:gd name="T79" fmla="*/ 244625 h 1387475"/>
              <a:gd name="T80" fmla="*/ 1092517 w 2006600"/>
              <a:gd name="T81" fmla="*/ 197349 h 1387475"/>
              <a:gd name="T82" fmla="*/ 1067117 w 2006600"/>
              <a:gd name="T83" fmla="*/ 2221 h 1387475"/>
              <a:gd name="T84" fmla="*/ 1316355 w 2006600"/>
              <a:gd name="T85" fmla="*/ 48227 h 1387475"/>
              <a:gd name="T86" fmla="*/ 1546543 w 2006600"/>
              <a:gd name="T87" fmla="*/ 149440 h 1387475"/>
              <a:gd name="T88" fmla="*/ 1745297 w 2006600"/>
              <a:gd name="T89" fmla="*/ 297611 h 1387475"/>
              <a:gd name="T90" fmla="*/ 1900555 w 2006600"/>
              <a:gd name="T91" fmla="*/ 485442 h 1387475"/>
              <a:gd name="T92" fmla="*/ 2000885 w 2006600"/>
              <a:gd name="T93" fmla="*/ 704684 h 1387475"/>
              <a:gd name="T94" fmla="*/ 1921510 w 2006600"/>
              <a:gd name="T95" fmla="*/ 911552 h 1387475"/>
              <a:gd name="T96" fmla="*/ 1774507 w 2006600"/>
              <a:gd name="T97" fmla="*/ 1088913 h 1387475"/>
              <a:gd name="T98" fmla="*/ 1582103 w 2006600"/>
              <a:gd name="T99" fmla="*/ 1231055 h 1387475"/>
              <a:gd name="T100" fmla="*/ 1356677 w 2006600"/>
              <a:gd name="T101" fmla="*/ 1331316 h 1387475"/>
              <a:gd name="T102" fmla="*/ 1109345 w 2006600"/>
              <a:gd name="T103" fmla="*/ 1382399 h 1387475"/>
              <a:gd name="T104" fmla="*/ 852805 w 2006600"/>
              <a:gd name="T105" fmla="*/ 1377639 h 1387475"/>
              <a:gd name="T106" fmla="*/ 611187 w 2006600"/>
              <a:gd name="T107" fmla="*/ 1317990 h 1387475"/>
              <a:gd name="T108" fmla="*/ 397510 w 2006600"/>
              <a:gd name="T109" fmla="*/ 1210114 h 1387475"/>
              <a:gd name="T110" fmla="*/ 216852 w 2006600"/>
              <a:gd name="T111" fmla="*/ 1061309 h 1387475"/>
              <a:gd name="T112" fmla="*/ 75882 w 2006600"/>
              <a:gd name="T113" fmla="*/ 879189 h 1387475"/>
              <a:gd name="T114" fmla="*/ 22225 w 2006600"/>
              <a:gd name="T115" fmla="*/ 666610 h 1387475"/>
              <a:gd name="T116" fmla="*/ 140970 w 2006600"/>
              <a:gd name="T117" fmla="*/ 451810 h 1387475"/>
              <a:gd name="T118" fmla="*/ 302260 w 2006600"/>
              <a:gd name="T119" fmla="*/ 270324 h 1387475"/>
              <a:gd name="T120" fmla="*/ 500380 w 2006600"/>
              <a:gd name="T121" fmla="*/ 128817 h 1387475"/>
              <a:gd name="T122" fmla="*/ 728980 w 2006600"/>
              <a:gd name="T123" fmla="*/ 36487 h 1387475"/>
              <a:gd name="T124" fmla="*/ 981393 w 2006600"/>
              <a:gd name="T125" fmla="*/ 317 h 1387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06600" h="1387475">
                <a:moveTo>
                  <a:pt x="1003300" y="323850"/>
                </a:moveTo>
                <a:lnTo>
                  <a:pt x="1019520" y="324168"/>
                </a:lnTo>
                <a:lnTo>
                  <a:pt x="1035740" y="325120"/>
                </a:lnTo>
                <a:lnTo>
                  <a:pt x="1031924" y="332423"/>
                </a:lnTo>
                <a:lnTo>
                  <a:pt x="1028425" y="339090"/>
                </a:lnTo>
                <a:lnTo>
                  <a:pt x="1025245" y="346075"/>
                </a:lnTo>
                <a:lnTo>
                  <a:pt x="1022065" y="353378"/>
                </a:lnTo>
                <a:lnTo>
                  <a:pt x="1019202" y="360680"/>
                </a:lnTo>
                <a:lnTo>
                  <a:pt x="1016658" y="367983"/>
                </a:lnTo>
                <a:lnTo>
                  <a:pt x="1014113" y="375285"/>
                </a:lnTo>
                <a:lnTo>
                  <a:pt x="1011887" y="383223"/>
                </a:lnTo>
                <a:lnTo>
                  <a:pt x="1009661" y="391160"/>
                </a:lnTo>
                <a:lnTo>
                  <a:pt x="1008071" y="398780"/>
                </a:lnTo>
                <a:lnTo>
                  <a:pt x="1006480" y="406718"/>
                </a:lnTo>
                <a:lnTo>
                  <a:pt x="1005526" y="414655"/>
                </a:lnTo>
                <a:lnTo>
                  <a:pt x="1004572" y="422910"/>
                </a:lnTo>
                <a:lnTo>
                  <a:pt x="1003618" y="430848"/>
                </a:lnTo>
                <a:lnTo>
                  <a:pt x="1003300" y="439103"/>
                </a:lnTo>
                <a:lnTo>
                  <a:pt x="1003300" y="447358"/>
                </a:lnTo>
                <a:lnTo>
                  <a:pt x="1003618" y="460058"/>
                </a:lnTo>
                <a:lnTo>
                  <a:pt x="1004572" y="472758"/>
                </a:lnTo>
                <a:lnTo>
                  <a:pt x="1006162" y="485140"/>
                </a:lnTo>
                <a:lnTo>
                  <a:pt x="1008389" y="497205"/>
                </a:lnTo>
                <a:lnTo>
                  <a:pt x="1011251" y="509270"/>
                </a:lnTo>
                <a:lnTo>
                  <a:pt x="1014432" y="521018"/>
                </a:lnTo>
                <a:lnTo>
                  <a:pt x="1018248" y="532448"/>
                </a:lnTo>
                <a:lnTo>
                  <a:pt x="1022701" y="543560"/>
                </a:lnTo>
                <a:lnTo>
                  <a:pt x="1027471" y="554673"/>
                </a:lnTo>
                <a:lnTo>
                  <a:pt x="1033196" y="565150"/>
                </a:lnTo>
                <a:lnTo>
                  <a:pt x="1038921" y="575628"/>
                </a:lnTo>
                <a:lnTo>
                  <a:pt x="1045600" y="585470"/>
                </a:lnTo>
                <a:lnTo>
                  <a:pt x="1052597" y="595313"/>
                </a:lnTo>
                <a:lnTo>
                  <a:pt x="1059594" y="604838"/>
                </a:lnTo>
                <a:lnTo>
                  <a:pt x="1067545" y="613728"/>
                </a:lnTo>
                <a:lnTo>
                  <a:pt x="1075814" y="622300"/>
                </a:lnTo>
                <a:lnTo>
                  <a:pt x="1084401" y="630555"/>
                </a:lnTo>
                <a:lnTo>
                  <a:pt x="1093306" y="638175"/>
                </a:lnTo>
                <a:lnTo>
                  <a:pt x="1102848" y="645478"/>
                </a:lnTo>
                <a:lnTo>
                  <a:pt x="1112389" y="652463"/>
                </a:lnTo>
                <a:lnTo>
                  <a:pt x="1122566" y="658813"/>
                </a:lnTo>
                <a:lnTo>
                  <a:pt x="1132744" y="664845"/>
                </a:lnTo>
                <a:lnTo>
                  <a:pt x="1143557" y="670243"/>
                </a:lnTo>
                <a:lnTo>
                  <a:pt x="1154689" y="675323"/>
                </a:lnTo>
                <a:lnTo>
                  <a:pt x="1165820" y="679450"/>
                </a:lnTo>
                <a:lnTo>
                  <a:pt x="1177270" y="683578"/>
                </a:lnTo>
                <a:lnTo>
                  <a:pt x="1189037" y="686753"/>
                </a:lnTo>
                <a:lnTo>
                  <a:pt x="1201123" y="689610"/>
                </a:lnTo>
                <a:lnTo>
                  <a:pt x="1213209" y="691833"/>
                </a:lnTo>
                <a:lnTo>
                  <a:pt x="1225613" y="693420"/>
                </a:lnTo>
                <a:lnTo>
                  <a:pt x="1238016" y="694055"/>
                </a:lnTo>
                <a:lnTo>
                  <a:pt x="1251056" y="694690"/>
                </a:lnTo>
                <a:lnTo>
                  <a:pt x="1259325" y="694690"/>
                </a:lnTo>
                <a:lnTo>
                  <a:pt x="1267276" y="694055"/>
                </a:lnTo>
                <a:lnTo>
                  <a:pt x="1275545" y="693420"/>
                </a:lnTo>
                <a:lnTo>
                  <a:pt x="1283815" y="692468"/>
                </a:lnTo>
                <a:lnTo>
                  <a:pt x="1291766" y="691198"/>
                </a:lnTo>
                <a:lnTo>
                  <a:pt x="1299399" y="689928"/>
                </a:lnTo>
                <a:lnTo>
                  <a:pt x="1307350" y="688023"/>
                </a:lnTo>
                <a:lnTo>
                  <a:pt x="1315301" y="686118"/>
                </a:lnTo>
                <a:lnTo>
                  <a:pt x="1322616" y="683895"/>
                </a:lnTo>
                <a:lnTo>
                  <a:pt x="1330249" y="681355"/>
                </a:lnTo>
                <a:lnTo>
                  <a:pt x="1337564" y="678815"/>
                </a:lnTo>
                <a:lnTo>
                  <a:pt x="1345197" y="675958"/>
                </a:lnTo>
                <a:lnTo>
                  <a:pt x="1352194" y="672783"/>
                </a:lnTo>
                <a:lnTo>
                  <a:pt x="1359509" y="669608"/>
                </a:lnTo>
                <a:lnTo>
                  <a:pt x="1366188" y="666115"/>
                </a:lnTo>
                <a:lnTo>
                  <a:pt x="1372867" y="661988"/>
                </a:lnTo>
                <a:lnTo>
                  <a:pt x="1374139" y="678498"/>
                </a:lnTo>
                <a:lnTo>
                  <a:pt x="1374775" y="694690"/>
                </a:lnTo>
                <a:lnTo>
                  <a:pt x="1374457" y="704215"/>
                </a:lnTo>
                <a:lnTo>
                  <a:pt x="1374139" y="713740"/>
                </a:lnTo>
                <a:lnTo>
                  <a:pt x="1373821" y="722948"/>
                </a:lnTo>
                <a:lnTo>
                  <a:pt x="1372549" y="732790"/>
                </a:lnTo>
                <a:lnTo>
                  <a:pt x="1371595" y="741998"/>
                </a:lnTo>
                <a:lnTo>
                  <a:pt x="1370640" y="751205"/>
                </a:lnTo>
                <a:lnTo>
                  <a:pt x="1368732" y="760413"/>
                </a:lnTo>
                <a:lnTo>
                  <a:pt x="1366824" y="769303"/>
                </a:lnTo>
                <a:lnTo>
                  <a:pt x="1365234" y="778193"/>
                </a:lnTo>
                <a:lnTo>
                  <a:pt x="1363007" y="787083"/>
                </a:lnTo>
                <a:lnTo>
                  <a:pt x="1360463" y="795973"/>
                </a:lnTo>
                <a:lnTo>
                  <a:pt x="1357919" y="804863"/>
                </a:lnTo>
                <a:lnTo>
                  <a:pt x="1355056" y="813435"/>
                </a:lnTo>
                <a:lnTo>
                  <a:pt x="1351876" y="822008"/>
                </a:lnTo>
                <a:lnTo>
                  <a:pt x="1348695" y="830580"/>
                </a:lnTo>
                <a:lnTo>
                  <a:pt x="1345515" y="839153"/>
                </a:lnTo>
                <a:lnTo>
                  <a:pt x="1342017" y="847408"/>
                </a:lnTo>
                <a:lnTo>
                  <a:pt x="1337882" y="855663"/>
                </a:lnTo>
                <a:lnTo>
                  <a:pt x="1334065" y="863283"/>
                </a:lnTo>
                <a:lnTo>
                  <a:pt x="1329931" y="871538"/>
                </a:lnTo>
                <a:lnTo>
                  <a:pt x="1325478" y="879158"/>
                </a:lnTo>
                <a:lnTo>
                  <a:pt x="1321026" y="886778"/>
                </a:lnTo>
                <a:lnTo>
                  <a:pt x="1316255" y="894398"/>
                </a:lnTo>
                <a:lnTo>
                  <a:pt x="1311166" y="901700"/>
                </a:lnTo>
                <a:lnTo>
                  <a:pt x="1306396" y="909320"/>
                </a:lnTo>
                <a:lnTo>
                  <a:pt x="1300989" y="916305"/>
                </a:lnTo>
                <a:lnTo>
                  <a:pt x="1289857" y="930276"/>
                </a:lnTo>
                <a:lnTo>
                  <a:pt x="1278090" y="943928"/>
                </a:lnTo>
                <a:lnTo>
                  <a:pt x="1266004" y="956628"/>
                </a:lnTo>
                <a:lnTo>
                  <a:pt x="1252964" y="969011"/>
                </a:lnTo>
                <a:lnTo>
                  <a:pt x="1239606" y="980758"/>
                </a:lnTo>
                <a:lnTo>
                  <a:pt x="1225295" y="991553"/>
                </a:lnTo>
                <a:lnTo>
                  <a:pt x="1218297" y="996951"/>
                </a:lnTo>
                <a:lnTo>
                  <a:pt x="1210983" y="1002031"/>
                </a:lnTo>
                <a:lnTo>
                  <a:pt x="1203667" y="1006793"/>
                </a:lnTo>
                <a:lnTo>
                  <a:pt x="1195716" y="1011873"/>
                </a:lnTo>
                <a:lnTo>
                  <a:pt x="1188083" y="1016318"/>
                </a:lnTo>
                <a:lnTo>
                  <a:pt x="1180450" y="1020763"/>
                </a:lnTo>
                <a:lnTo>
                  <a:pt x="1172499" y="1024573"/>
                </a:lnTo>
                <a:lnTo>
                  <a:pt x="1164230" y="1029018"/>
                </a:lnTo>
                <a:lnTo>
                  <a:pt x="1155961" y="1032511"/>
                </a:lnTo>
                <a:lnTo>
                  <a:pt x="1148010" y="1036003"/>
                </a:lnTo>
                <a:lnTo>
                  <a:pt x="1139423" y="1039813"/>
                </a:lnTo>
                <a:lnTo>
                  <a:pt x="1131154" y="1042988"/>
                </a:lnTo>
                <a:lnTo>
                  <a:pt x="1122566" y="1046163"/>
                </a:lnTo>
                <a:lnTo>
                  <a:pt x="1113661" y="1048703"/>
                </a:lnTo>
                <a:lnTo>
                  <a:pt x="1105074" y="1051561"/>
                </a:lnTo>
                <a:lnTo>
                  <a:pt x="1096169" y="1053466"/>
                </a:lnTo>
                <a:lnTo>
                  <a:pt x="1087264" y="1056006"/>
                </a:lnTo>
                <a:lnTo>
                  <a:pt x="1078358" y="1057911"/>
                </a:lnTo>
                <a:lnTo>
                  <a:pt x="1069135" y="1059498"/>
                </a:lnTo>
                <a:lnTo>
                  <a:pt x="1059594" y="1061086"/>
                </a:lnTo>
                <a:lnTo>
                  <a:pt x="1050370" y="1062356"/>
                </a:lnTo>
                <a:lnTo>
                  <a:pt x="1041147" y="1063626"/>
                </a:lnTo>
                <a:lnTo>
                  <a:pt x="1031924" y="1064261"/>
                </a:lnTo>
                <a:lnTo>
                  <a:pt x="1022383" y="1064896"/>
                </a:lnTo>
                <a:lnTo>
                  <a:pt x="1012841" y="1065213"/>
                </a:lnTo>
                <a:lnTo>
                  <a:pt x="1003300" y="1065213"/>
                </a:lnTo>
                <a:lnTo>
                  <a:pt x="993759" y="1065213"/>
                </a:lnTo>
                <a:lnTo>
                  <a:pt x="984218" y="1064896"/>
                </a:lnTo>
                <a:lnTo>
                  <a:pt x="974676" y="1064261"/>
                </a:lnTo>
                <a:lnTo>
                  <a:pt x="965135" y="1063626"/>
                </a:lnTo>
                <a:lnTo>
                  <a:pt x="955912" y="1062356"/>
                </a:lnTo>
                <a:lnTo>
                  <a:pt x="946688" y="1061086"/>
                </a:lnTo>
                <a:lnTo>
                  <a:pt x="937783" y="1059498"/>
                </a:lnTo>
                <a:lnTo>
                  <a:pt x="928560" y="1057911"/>
                </a:lnTo>
                <a:lnTo>
                  <a:pt x="919655" y="1056006"/>
                </a:lnTo>
                <a:lnTo>
                  <a:pt x="910750" y="1053466"/>
                </a:lnTo>
                <a:lnTo>
                  <a:pt x="901526" y="1051561"/>
                </a:lnTo>
                <a:lnTo>
                  <a:pt x="892621" y="1048703"/>
                </a:lnTo>
                <a:lnTo>
                  <a:pt x="884034" y="1046163"/>
                </a:lnTo>
                <a:lnTo>
                  <a:pt x="875765" y="1042988"/>
                </a:lnTo>
                <a:lnTo>
                  <a:pt x="867178" y="1039813"/>
                </a:lnTo>
                <a:lnTo>
                  <a:pt x="858908" y="1036003"/>
                </a:lnTo>
                <a:lnTo>
                  <a:pt x="850321" y="1032511"/>
                </a:lnTo>
                <a:lnTo>
                  <a:pt x="842370" y="1029018"/>
                </a:lnTo>
                <a:lnTo>
                  <a:pt x="834101" y="1024573"/>
                </a:lnTo>
                <a:lnTo>
                  <a:pt x="826468" y="1020763"/>
                </a:lnTo>
                <a:lnTo>
                  <a:pt x="818517" y="1016318"/>
                </a:lnTo>
                <a:lnTo>
                  <a:pt x="810566" y="1011873"/>
                </a:lnTo>
                <a:lnTo>
                  <a:pt x="803251" y="1006793"/>
                </a:lnTo>
                <a:lnTo>
                  <a:pt x="795618" y="1002031"/>
                </a:lnTo>
                <a:lnTo>
                  <a:pt x="788303" y="996951"/>
                </a:lnTo>
                <a:lnTo>
                  <a:pt x="780988" y="991553"/>
                </a:lnTo>
                <a:lnTo>
                  <a:pt x="767312" y="980758"/>
                </a:lnTo>
                <a:lnTo>
                  <a:pt x="753636" y="969011"/>
                </a:lnTo>
                <a:lnTo>
                  <a:pt x="740914" y="956628"/>
                </a:lnTo>
                <a:lnTo>
                  <a:pt x="728192" y="943928"/>
                </a:lnTo>
                <a:lnTo>
                  <a:pt x="716743" y="930276"/>
                </a:lnTo>
                <a:lnTo>
                  <a:pt x="705929" y="916305"/>
                </a:lnTo>
                <a:lnTo>
                  <a:pt x="700523" y="909320"/>
                </a:lnTo>
                <a:lnTo>
                  <a:pt x="695434" y="901700"/>
                </a:lnTo>
                <a:lnTo>
                  <a:pt x="690345" y="894398"/>
                </a:lnTo>
                <a:lnTo>
                  <a:pt x="685893" y="886778"/>
                </a:lnTo>
                <a:lnTo>
                  <a:pt x="681122" y="879158"/>
                </a:lnTo>
                <a:lnTo>
                  <a:pt x="676669" y="871538"/>
                </a:lnTo>
                <a:lnTo>
                  <a:pt x="672535" y="863283"/>
                </a:lnTo>
                <a:lnTo>
                  <a:pt x="668718" y="855663"/>
                </a:lnTo>
                <a:lnTo>
                  <a:pt x="664902" y="847408"/>
                </a:lnTo>
                <a:lnTo>
                  <a:pt x="661085" y="839153"/>
                </a:lnTo>
                <a:lnTo>
                  <a:pt x="657587" y="830580"/>
                </a:lnTo>
                <a:lnTo>
                  <a:pt x="654406" y="822008"/>
                </a:lnTo>
                <a:lnTo>
                  <a:pt x="651544" y="813435"/>
                </a:lnTo>
                <a:lnTo>
                  <a:pt x="648682" y="804863"/>
                </a:lnTo>
                <a:lnTo>
                  <a:pt x="645819" y="795973"/>
                </a:lnTo>
                <a:lnTo>
                  <a:pt x="643593" y="787083"/>
                </a:lnTo>
                <a:lnTo>
                  <a:pt x="641367" y="778193"/>
                </a:lnTo>
                <a:lnTo>
                  <a:pt x="639458" y="769303"/>
                </a:lnTo>
                <a:lnTo>
                  <a:pt x="637550" y="760413"/>
                </a:lnTo>
                <a:lnTo>
                  <a:pt x="636278" y="751205"/>
                </a:lnTo>
                <a:lnTo>
                  <a:pt x="634688" y="741998"/>
                </a:lnTo>
                <a:lnTo>
                  <a:pt x="633734" y="732790"/>
                </a:lnTo>
                <a:lnTo>
                  <a:pt x="633097" y="722948"/>
                </a:lnTo>
                <a:lnTo>
                  <a:pt x="632143" y="713740"/>
                </a:lnTo>
                <a:lnTo>
                  <a:pt x="631825" y="704215"/>
                </a:lnTo>
                <a:lnTo>
                  <a:pt x="631825" y="694690"/>
                </a:lnTo>
                <a:lnTo>
                  <a:pt x="631825" y="684848"/>
                </a:lnTo>
                <a:lnTo>
                  <a:pt x="632143" y="675640"/>
                </a:lnTo>
                <a:lnTo>
                  <a:pt x="633097" y="666115"/>
                </a:lnTo>
                <a:lnTo>
                  <a:pt x="633734" y="656908"/>
                </a:lnTo>
                <a:lnTo>
                  <a:pt x="634688" y="647383"/>
                </a:lnTo>
                <a:lnTo>
                  <a:pt x="636278" y="638175"/>
                </a:lnTo>
                <a:lnTo>
                  <a:pt x="637550" y="628968"/>
                </a:lnTo>
                <a:lnTo>
                  <a:pt x="639458" y="620078"/>
                </a:lnTo>
                <a:lnTo>
                  <a:pt x="641367" y="610870"/>
                </a:lnTo>
                <a:lnTo>
                  <a:pt x="643593" y="601980"/>
                </a:lnTo>
                <a:lnTo>
                  <a:pt x="645819" y="593090"/>
                </a:lnTo>
                <a:lnTo>
                  <a:pt x="648682" y="584518"/>
                </a:lnTo>
                <a:lnTo>
                  <a:pt x="651544" y="575628"/>
                </a:lnTo>
                <a:lnTo>
                  <a:pt x="654406" y="567055"/>
                </a:lnTo>
                <a:lnTo>
                  <a:pt x="657587" y="558800"/>
                </a:lnTo>
                <a:lnTo>
                  <a:pt x="661085" y="550228"/>
                </a:lnTo>
                <a:lnTo>
                  <a:pt x="664902" y="541973"/>
                </a:lnTo>
                <a:lnTo>
                  <a:pt x="668718" y="534035"/>
                </a:lnTo>
                <a:lnTo>
                  <a:pt x="672535" y="525780"/>
                </a:lnTo>
                <a:lnTo>
                  <a:pt x="676669" y="517843"/>
                </a:lnTo>
                <a:lnTo>
                  <a:pt x="681122" y="509905"/>
                </a:lnTo>
                <a:lnTo>
                  <a:pt x="685893" y="502603"/>
                </a:lnTo>
                <a:lnTo>
                  <a:pt x="690345" y="494665"/>
                </a:lnTo>
                <a:lnTo>
                  <a:pt x="695434" y="487363"/>
                </a:lnTo>
                <a:lnTo>
                  <a:pt x="700523" y="480060"/>
                </a:lnTo>
                <a:lnTo>
                  <a:pt x="705929" y="472758"/>
                </a:lnTo>
                <a:lnTo>
                  <a:pt x="716743" y="458788"/>
                </a:lnTo>
                <a:lnTo>
                  <a:pt x="728192" y="445135"/>
                </a:lnTo>
                <a:lnTo>
                  <a:pt x="740914" y="432435"/>
                </a:lnTo>
                <a:lnTo>
                  <a:pt x="753636" y="420370"/>
                </a:lnTo>
                <a:lnTo>
                  <a:pt x="767312" y="408623"/>
                </a:lnTo>
                <a:lnTo>
                  <a:pt x="780988" y="397510"/>
                </a:lnTo>
                <a:lnTo>
                  <a:pt x="788303" y="392113"/>
                </a:lnTo>
                <a:lnTo>
                  <a:pt x="795618" y="387033"/>
                </a:lnTo>
                <a:lnTo>
                  <a:pt x="803251" y="382270"/>
                </a:lnTo>
                <a:lnTo>
                  <a:pt x="810566" y="377508"/>
                </a:lnTo>
                <a:lnTo>
                  <a:pt x="818517" y="373063"/>
                </a:lnTo>
                <a:lnTo>
                  <a:pt x="826468" y="368618"/>
                </a:lnTo>
                <a:lnTo>
                  <a:pt x="834101" y="364490"/>
                </a:lnTo>
                <a:lnTo>
                  <a:pt x="842370" y="360363"/>
                </a:lnTo>
                <a:lnTo>
                  <a:pt x="850321" y="356553"/>
                </a:lnTo>
                <a:lnTo>
                  <a:pt x="858908" y="353060"/>
                </a:lnTo>
                <a:lnTo>
                  <a:pt x="867178" y="349885"/>
                </a:lnTo>
                <a:lnTo>
                  <a:pt x="875765" y="346710"/>
                </a:lnTo>
                <a:lnTo>
                  <a:pt x="884034" y="343218"/>
                </a:lnTo>
                <a:lnTo>
                  <a:pt x="892621" y="340360"/>
                </a:lnTo>
                <a:lnTo>
                  <a:pt x="901526" y="338138"/>
                </a:lnTo>
                <a:lnTo>
                  <a:pt x="910750" y="335598"/>
                </a:lnTo>
                <a:lnTo>
                  <a:pt x="919655" y="333375"/>
                </a:lnTo>
                <a:lnTo>
                  <a:pt x="928560" y="331470"/>
                </a:lnTo>
                <a:lnTo>
                  <a:pt x="937783" y="329883"/>
                </a:lnTo>
                <a:lnTo>
                  <a:pt x="946688" y="327978"/>
                </a:lnTo>
                <a:lnTo>
                  <a:pt x="955912" y="327025"/>
                </a:lnTo>
                <a:lnTo>
                  <a:pt x="965135" y="326073"/>
                </a:lnTo>
                <a:lnTo>
                  <a:pt x="974676" y="324803"/>
                </a:lnTo>
                <a:lnTo>
                  <a:pt x="984218" y="324485"/>
                </a:lnTo>
                <a:lnTo>
                  <a:pt x="993759" y="324168"/>
                </a:lnTo>
                <a:lnTo>
                  <a:pt x="1003300" y="323850"/>
                </a:lnTo>
                <a:close/>
                <a:moveTo>
                  <a:pt x="990283" y="189417"/>
                </a:moveTo>
                <a:lnTo>
                  <a:pt x="977265" y="190052"/>
                </a:lnTo>
                <a:lnTo>
                  <a:pt x="964565" y="190687"/>
                </a:lnTo>
                <a:lnTo>
                  <a:pt x="951865" y="191956"/>
                </a:lnTo>
                <a:lnTo>
                  <a:pt x="939165" y="193225"/>
                </a:lnTo>
                <a:lnTo>
                  <a:pt x="926465" y="195129"/>
                </a:lnTo>
                <a:lnTo>
                  <a:pt x="914083" y="197349"/>
                </a:lnTo>
                <a:lnTo>
                  <a:pt x="901383" y="199888"/>
                </a:lnTo>
                <a:lnTo>
                  <a:pt x="889318" y="202109"/>
                </a:lnTo>
                <a:lnTo>
                  <a:pt x="877253" y="205282"/>
                </a:lnTo>
                <a:lnTo>
                  <a:pt x="865188" y="208772"/>
                </a:lnTo>
                <a:lnTo>
                  <a:pt x="853440" y="212262"/>
                </a:lnTo>
                <a:lnTo>
                  <a:pt x="841693" y="216069"/>
                </a:lnTo>
                <a:lnTo>
                  <a:pt x="829945" y="219877"/>
                </a:lnTo>
                <a:lnTo>
                  <a:pt x="818515" y="224319"/>
                </a:lnTo>
                <a:lnTo>
                  <a:pt x="807085" y="228760"/>
                </a:lnTo>
                <a:lnTo>
                  <a:pt x="795655" y="233837"/>
                </a:lnTo>
                <a:lnTo>
                  <a:pt x="784543" y="239231"/>
                </a:lnTo>
                <a:lnTo>
                  <a:pt x="773748" y="244625"/>
                </a:lnTo>
                <a:lnTo>
                  <a:pt x="762953" y="250336"/>
                </a:lnTo>
                <a:lnTo>
                  <a:pt x="752158" y="256364"/>
                </a:lnTo>
                <a:lnTo>
                  <a:pt x="741680" y="262392"/>
                </a:lnTo>
                <a:lnTo>
                  <a:pt x="731203" y="269055"/>
                </a:lnTo>
                <a:lnTo>
                  <a:pt x="721360" y="275401"/>
                </a:lnTo>
                <a:lnTo>
                  <a:pt x="711200" y="282698"/>
                </a:lnTo>
                <a:lnTo>
                  <a:pt x="701358" y="289679"/>
                </a:lnTo>
                <a:lnTo>
                  <a:pt x="691833" y="297293"/>
                </a:lnTo>
                <a:lnTo>
                  <a:pt x="682308" y="304591"/>
                </a:lnTo>
                <a:lnTo>
                  <a:pt x="673100" y="312523"/>
                </a:lnTo>
                <a:lnTo>
                  <a:pt x="663893" y="320772"/>
                </a:lnTo>
                <a:lnTo>
                  <a:pt x="655003" y="329022"/>
                </a:lnTo>
                <a:lnTo>
                  <a:pt x="646430" y="337588"/>
                </a:lnTo>
                <a:lnTo>
                  <a:pt x="637858" y="346155"/>
                </a:lnTo>
                <a:lnTo>
                  <a:pt x="629602" y="355039"/>
                </a:lnTo>
                <a:lnTo>
                  <a:pt x="621665" y="363923"/>
                </a:lnTo>
                <a:lnTo>
                  <a:pt x="613727" y="373124"/>
                </a:lnTo>
                <a:lnTo>
                  <a:pt x="606107" y="382642"/>
                </a:lnTo>
                <a:lnTo>
                  <a:pt x="598805" y="392161"/>
                </a:lnTo>
                <a:lnTo>
                  <a:pt x="591502" y="401997"/>
                </a:lnTo>
                <a:lnTo>
                  <a:pt x="584835" y="411832"/>
                </a:lnTo>
                <a:lnTo>
                  <a:pt x="578167" y="422303"/>
                </a:lnTo>
                <a:lnTo>
                  <a:pt x="571817" y="432456"/>
                </a:lnTo>
                <a:lnTo>
                  <a:pt x="565150" y="442926"/>
                </a:lnTo>
                <a:lnTo>
                  <a:pt x="559435" y="453396"/>
                </a:lnTo>
                <a:lnTo>
                  <a:pt x="553720" y="464501"/>
                </a:lnTo>
                <a:lnTo>
                  <a:pt x="548005" y="475289"/>
                </a:lnTo>
                <a:lnTo>
                  <a:pt x="543242" y="486711"/>
                </a:lnTo>
                <a:lnTo>
                  <a:pt x="538162" y="497499"/>
                </a:lnTo>
                <a:lnTo>
                  <a:pt x="533400" y="508921"/>
                </a:lnTo>
                <a:lnTo>
                  <a:pt x="529272" y="520660"/>
                </a:lnTo>
                <a:lnTo>
                  <a:pt x="525145" y="532082"/>
                </a:lnTo>
                <a:lnTo>
                  <a:pt x="521017" y="543822"/>
                </a:lnTo>
                <a:lnTo>
                  <a:pt x="517525" y="555878"/>
                </a:lnTo>
                <a:lnTo>
                  <a:pt x="514350" y="568252"/>
                </a:lnTo>
                <a:lnTo>
                  <a:pt x="511492" y="580309"/>
                </a:lnTo>
                <a:lnTo>
                  <a:pt x="508635" y="592366"/>
                </a:lnTo>
                <a:lnTo>
                  <a:pt x="506412" y="604740"/>
                </a:lnTo>
                <a:lnTo>
                  <a:pt x="504190" y="617114"/>
                </a:lnTo>
                <a:lnTo>
                  <a:pt x="502602" y="629805"/>
                </a:lnTo>
                <a:lnTo>
                  <a:pt x="501015" y="642496"/>
                </a:lnTo>
                <a:lnTo>
                  <a:pt x="500062" y="654870"/>
                </a:lnTo>
                <a:lnTo>
                  <a:pt x="499110" y="668196"/>
                </a:lnTo>
                <a:lnTo>
                  <a:pt x="498792" y="680888"/>
                </a:lnTo>
                <a:lnTo>
                  <a:pt x="498157" y="693896"/>
                </a:lnTo>
                <a:lnTo>
                  <a:pt x="498792" y="706905"/>
                </a:lnTo>
                <a:lnTo>
                  <a:pt x="499110" y="719596"/>
                </a:lnTo>
                <a:lnTo>
                  <a:pt x="500062" y="732605"/>
                </a:lnTo>
                <a:lnTo>
                  <a:pt x="501015" y="745296"/>
                </a:lnTo>
                <a:lnTo>
                  <a:pt x="502602" y="758304"/>
                </a:lnTo>
                <a:lnTo>
                  <a:pt x="504190" y="770678"/>
                </a:lnTo>
                <a:lnTo>
                  <a:pt x="506412" y="783052"/>
                </a:lnTo>
                <a:lnTo>
                  <a:pt x="508635" y="795426"/>
                </a:lnTo>
                <a:lnTo>
                  <a:pt x="511492" y="807800"/>
                </a:lnTo>
                <a:lnTo>
                  <a:pt x="514350" y="819857"/>
                </a:lnTo>
                <a:lnTo>
                  <a:pt x="517525" y="831914"/>
                </a:lnTo>
                <a:lnTo>
                  <a:pt x="521017" y="843653"/>
                </a:lnTo>
                <a:lnTo>
                  <a:pt x="525145" y="855393"/>
                </a:lnTo>
                <a:lnTo>
                  <a:pt x="529272" y="867132"/>
                </a:lnTo>
                <a:lnTo>
                  <a:pt x="533400" y="878554"/>
                </a:lnTo>
                <a:lnTo>
                  <a:pt x="538162" y="889977"/>
                </a:lnTo>
                <a:lnTo>
                  <a:pt x="543242" y="901399"/>
                </a:lnTo>
                <a:lnTo>
                  <a:pt x="548005" y="912186"/>
                </a:lnTo>
                <a:lnTo>
                  <a:pt x="553720" y="923291"/>
                </a:lnTo>
                <a:lnTo>
                  <a:pt x="559435" y="934079"/>
                </a:lnTo>
                <a:lnTo>
                  <a:pt x="565150" y="944549"/>
                </a:lnTo>
                <a:lnTo>
                  <a:pt x="571817" y="955337"/>
                </a:lnTo>
                <a:lnTo>
                  <a:pt x="578167" y="965807"/>
                </a:lnTo>
                <a:lnTo>
                  <a:pt x="584835" y="975643"/>
                </a:lnTo>
                <a:lnTo>
                  <a:pt x="591502" y="985479"/>
                </a:lnTo>
                <a:lnTo>
                  <a:pt x="598805" y="995632"/>
                </a:lnTo>
                <a:lnTo>
                  <a:pt x="606107" y="1005150"/>
                </a:lnTo>
                <a:lnTo>
                  <a:pt x="613727" y="1014351"/>
                </a:lnTo>
                <a:lnTo>
                  <a:pt x="621665" y="1023552"/>
                </a:lnTo>
                <a:lnTo>
                  <a:pt x="629602" y="1033071"/>
                </a:lnTo>
                <a:lnTo>
                  <a:pt x="637858" y="1041955"/>
                </a:lnTo>
                <a:lnTo>
                  <a:pt x="646430" y="1050521"/>
                </a:lnTo>
                <a:lnTo>
                  <a:pt x="655003" y="1059088"/>
                </a:lnTo>
                <a:lnTo>
                  <a:pt x="663893" y="1067020"/>
                </a:lnTo>
                <a:lnTo>
                  <a:pt x="673100" y="1074952"/>
                </a:lnTo>
                <a:lnTo>
                  <a:pt x="682308" y="1082884"/>
                </a:lnTo>
                <a:lnTo>
                  <a:pt x="691833" y="1090499"/>
                </a:lnTo>
                <a:lnTo>
                  <a:pt x="701358" y="1098114"/>
                </a:lnTo>
                <a:lnTo>
                  <a:pt x="711200" y="1105094"/>
                </a:lnTo>
                <a:lnTo>
                  <a:pt x="721360" y="1112074"/>
                </a:lnTo>
                <a:lnTo>
                  <a:pt x="731203" y="1118737"/>
                </a:lnTo>
                <a:lnTo>
                  <a:pt x="741680" y="1125083"/>
                </a:lnTo>
                <a:lnTo>
                  <a:pt x="752158" y="1131111"/>
                </a:lnTo>
                <a:lnTo>
                  <a:pt x="762953" y="1137139"/>
                </a:lnTo>
                <a:lnTo>
                  <a:pt x="773748" y="1142850"/>
                </a:lnTo>
                <a:lnTo>
                  <a:pt x="784543" y="1148562"/>
                </a:lnTo>
                <a:lnTo>
                  <a:pt x="795655" y="1153638"/>
                </a:lnTo>
                <a:lnTo>
                  <a:pt x="807085" y="1158715"/>
                </a:lnTo>
                <a:lnTo>
                  <a:pt x="818515" y="1163157"/>
                </a:lnTo>
                <a:lnTo>
                  <a:pt x="829945" y="1167599"/>
                </a:lnTo>
                <a:lnTo>
                  <a:pt x="841693" y="1171723"/>
                </a:lnTo>
                <a:lnTo>
                  <a:pt x="853440" y="1175531"/>
                </a:lnTo>
                <a:lnTo>
                  <a:pt x="865188" y="1179338"/>
                </a:lnTo>
                <a:lnTo>
                  <a:pt x="877253" y="1182511"/>
                </a:lnTo>
                <a:lnTo>
                  <a:pt x="889318" y="1185366"/>
                </a:lnTo>
                <a:lnTo>
                  <a:pt x="901383" y="1188222"/>
                </a:lnTo>
                <a:lnTo>
                  <a:pt x="914083" y="1190126"/>
                </a:lnTo>
                <a:lnTo>
                  <a:pt x="926465" y="1192347"/>
                </a:lnTo>
                <a:lnTo>
                  <a:pt x="939165" y="1194250"/>
                </a:lnTo>
                <a:lnTo>
                  <a:pt x="951865" y="1195519"/>
                </a:lnTo>
                <a:lnTo>
                  <a:pt x="964565" y="1196788"/>
                </a:lnTo>
                <a:lnTo>
                  <a:pt x="977265" y="1197740"/>
                </a:lnTo>
                <a:lnTo>
                  <a:pt x="990283" y="1198058"/>
                </a:lnTo>
                <a:lnTo>
                  <a:pt x="1003300" y="1198375"/>
                </a:lnTo>
                <a:lnTo>
                  <a:pt x="1016317" y="1198058"/>
                </a:lnTo>
                <a:lnTo>
                  <a:pt x="1029335" y="1197740"/>
                </a:lnTo>
                <a:lnTo>
                  <a:pt x="1042035" y="1196788"/>
                </a:lnTo>
                <a:lnTo>
                  <a:pt x="1055053" y="1195519"/>
                </a:lnTo>
                <a:lnTo>
                  <a:pt x="1067435" y="1194250"/>
                </a:lnTo>
                <a:lnTo>
                  <a:pt x="1079817" y="1192347"/>
                </a:lnTo>
                <a:lnTo>
                  <a:pt x="1092517" y="1190126"/>
                </a:lnTo>
                <a:lnTo>
                  <a:pt x="1104900" y="1188222"/>
                </a:lnTo>
                <a:lnTo>
                  <a:pt x="1116965" y="1185366"/>
                </a:lnTo>
                <a:lnTo>
                  <a:pt x="1129347" y="1182511"/>
                </a:lnTo>
                <a:lnTo>
                  <a:pt x="1141095" y="1179338"/>
                </a:lnTo>
                <a:lnTo>
                  <a:pt x="1153160" y="1175531"/>
                </a:lnTo>
                <a:lnTo>
                  <a:pt x="1164907" y="1171723"/>
                </a:lnTo>
                <a:lnTo>
                  <a:pt x="1176973" y="1167599"/>
                </a:lnTo>
                <a:lnTo>
                  <a:pt x="1188085" y="1163157"/>
                </a:lnTo>
                <a:lnTo>
                  <a:pt x="1199515" y="1158715"/>
                </a:lnTo>
                <a:lnTo>
                  <a:pt x="1210945" y="1153638"/>
                </a:lnTo>
                <a:lnTo>
                  <a:pt x="1222057" y="1148562"/>
                </a:lnTo>
                <a:lnTo>
                  <a:pt x="1232853" y="1142850"/>
                </a:lnTo>
                <a:lnTo>
                  <a:pt x="1243647" y="1137139"/>
                </a:lnTo>
                <a:lnTo>
                  <a:pt x="1254443" y="1131111"/>
                </a:lnTo>
                <a:lnTo>
                  <a:pt x="1264920" y="1125083"/>
                </a:lnTo>
                <a:lnTo>
                  <a:pt x="1275080" y="1118737"/>
                </a:lnTo>
                <a:lnTo>
                  <a:pt x="1285557" y="1112074"/>
                </a:lnTo>
                <a:lnTo>
                  <a:pt x="1295400" y="1105094"/>
                </a:lnTo>
                <a:lnTo>
                  <a:pt x="1304925" y="1098114"/>
                </a:lnTo>
                <a:lnTo>
                  <a:pt x="1314767" y="1090499"/>
                </a:lnTo>
                <a:lnTo>
                  <a:pt x="1324293" y="1082884"/>
                </a:lnTo>
                <a:lnTo>
                  <a:pt x="1333500" y="1074952"/>
                </a:lnTo>
                <a:lnTo>
                  <a:pt x="1342390" y="1067020"/>
                </a:lnTo>
                <a:lnTo>
                  <a:pt x="1351280" y="1059088"/>
                </a:lnTo>
                <a:lnTo>
                  <a:pt x="1359853" y="1050521"/>
                </a:lnTo>
                <a:lnTo>
                  <a:pt x="1368425" y="1041955"/>
                </a:lnTo>
                <a:lnTo>
                  <a:pt x="1376680" y="1033071"/>
                </a:lnTo>
                <a:lnTo>
                  <a:pt x="1384935" y="1023552"/>
                </a:lnTo>
                <a:lnTo>
                  <a:pt x="1392555" y="1014351"/>
                </a:lnTo>
                <a:lnTo>
                  <a:pt x="1400175" y="1005150"/>
                </a:lnTo>
                <a:lnTo>
                  <a:pt x="1407477" y="995632"/>
                </a:lnTo>
                <a:lnTo>
                  <a:pt x="1414780" y="985479"/>
                </a:lnTo>
                <a:lnTo>
                  <a:pt x="1421765" y="975643"/>
                </a:lnTo>
                <a:lnTo>
                  <a:pt x="1428433" y="965807"/>
                </a:lnTo>
                <a:lnTo>
                  <a:pt x="1435100" y="955337"/>
                </a:lnTo>
                <a:lnTo>
                  <a:pt x="1441133" y="944549"/>
                </a:lnTo>
                <a:lnTo>
                  <a:pt x="1447165" y="934079"/>
                </a:lnTo>
                <a:lnTo>
                  <a:pt x="1452880" y="923291"/>
                </a:lnTo>
                <a:lnTo>
                  <a:pt x="1458277" y="912186"/>
                </a:lnTo>
                <a:lnTo>
                  <a:pt x="1463675" y="901399"/>
                </a:lnTo>
                <a:lnTo>
                  <a:pt x="1468437" y="889977"/>
                </a:lnTo>
                <a:lnTo>
                  <a:pt x="1473200" y="878554"/>
                </a:lnTo>
                <a:lnTo>
                  <a:pt x="1477327" y="867132"/>
                </a:lnTo>
                <a:lnTo>
                  <a:pt x="1481455" y="855393"/>
                </a:lnTo>
                <a:lnTo>
                  <a:pt x="1485265" y="843653"/>
                </a:lnTo>
                <a:lnTo>
                  <a:pt x="1488757" y="831914"/>
                </a:lnTo>
                <a:lnTo>
                  <a:pt x="1491933" y="819857"/>
                </a:lnTo>
                <a:lnTo>
                  <a:pt x="1495107" y="807800"/>
                </a:lnTo>
                <a:lnTo>
                  <a:pt x="1497647" y="795426"/>
                </a:lnTo>
                <a:lnTo>
                  <a:pt x="1500187" y="783052"/>
                </a:lnTo>
                <a:lnTo>
                  <a:pt x="1502410" y="770678"/>
                </a:lnTo>
                <a:lnTo>
                  <a:pt x="1503997" y="758304"/>
                </a:lnTo>
                <a:lnTo>
                  <a:pt x="1505585" y="745296"/>
                </a:lnTo>
                <a:lnTo>
                  <a:pt x="1506537" y="732605"/>
                </a:lnTo>
                <a:lnTo>
                  <a:pt x="1507490" y="719596"/>
                </a:lnTo>
                <a:lnTo>
                  <a:pt x="1508125" y="706905"/>
                </a:lnTo>
                <a:lnTo>
                  <a:pt x="1508125" y="693896"/>
                </a:lnTo>
                <a:lnTo>
                  <a:pt x="1508125" y="680888"/>
                </a:lnTo>
                <a:lnTo>
                  <a:pt x="1507490" y="668196"/>
                </a:lnTo>
                <a:lnTo>
                  <a:pt x="1506537" y="654870"/>
                </a:lnTo>
                <a:lnTo>
                  <a:pt x="1505585" y="642496"/>
                </a:lnTo>
                <a:lnTo>
                  <a:pt x="1503997" y="629805"/>
                </a:lnTo>
                <a:lnTo>
                  <a:pt x="1502410" y="617114"/>
                </a:lnTo>
                <a:lnTo>
                  <a:pt x="1500187" y="604740"/>
                </a:lnTo>
                <a:lnTo>
                  <a:pt x="1497647" y="592366"/>
                </a:lnTo>
                <a:lnTo>
                  <a:pt x="1495107" y="580309"/>
                </a:lnTo>
                <a:lnTo>
                  <a:pt x="1491933" y="568252"/>
                </a:lnTo>
                <a:lnTo>
                  <a:pt x="1488757" y="555878"/>
                </a:lnTo>
                <a:lnTo>
                  <a:pt x="1485265" y="543822"/>
                </a:lnTo>
                <a:lnTo>
                  <a:pt x="1481455" y="532082"/>
                </a:lnTo>
                <a:lnTo>
                  <a:pt x="1477327" y="520660"/>
                </a:lnTo>
                <a:lnTo>
                  <a:pt x="1473200" y="508921"/>
                </a:lnTo>
                <a:lnTo>
                  <a:pt x="1468437" y="497499"/>
                </a:lnTo>
                <a:lnTo>
                  <a:pt x="1463675" y="486711"/>
                </a:lnTo>
                <a:lnTo>
                  <a:pt x="1458277" y="475289"/>
                </a:lnTo>
                <a:lnTo>
                  <a:pt x="1452880" y="464501"/>
                </a:lnTo>
                <a:lnTo>
                  <a:pt x="1447165" y="453396"/>
                </a:lnTo>
                <a:lnTo>
                  <a:pt x="1441133" y="442926"/>
                </a:lnTo>
                <a:lnTo>
                  <a:pt x="1435100" y="432456"/>
                </a:lnTo>
                <a:lnTo>
                  <a:pt x="1428433" y="422303"/>
                </a:lnTo>
                <a:lnTo>
                  <a:pt x="1421765" y="411832"/>
                </a:lnTo>
                <a:lnTo>
                  <a:pt x="1414780" y="401997"/>
                </a:lnTo>
                <a:lnTo>
                  <a:pt x="1407477" y="392161"/>
                </a:lnTo>
                <a:lnTo>
                  <a:pt x="1400175" y="382642"/>
                </a:lnTo>
                <a:lnTo>
                  <a:pt x="1392555" y="373124"/>
                </a:lnTo>
                <a:lnTo>
                  <a:pt x="1384935" y="363923"/>
                </a:lnTo>
                <a:lnTo>
                  <a:pt x="1376680" y="355039"/>
                </a:lnTo>
                <a:lnTo>
                  <a:pt x="1368425" y="346155"/>
                </a:lnTo>
                <a:lnTo>
                  <a:pt x="1359853" y="337588"/>
                </a:lnTo>
                <a:lnTo>
                  <a:pt x="1351280" y="329022"/>
                </a:lnTo>
                <a:lnTo>
                  <a:pt x="1342390" y="320772"/>
                </a:lnTo>
                <a:lnTo>
                  <a:pt x="1333500" y="312523"/>
                </a:lnTo>
                <a:lnTo>
                  <a:pt x="1324293" y="304591"/>
                </a:lnTo>
                <a:lnTo>
                  <a:pt x="1314767" y="297293"/>
                </a:lnTo>
                <a:lnTo>
                  <a:pt x="1304925" y="289679"/>
                </a:lnTo>
                <a:lnTo>
                  <a:pt x="1295400" y="282698"/>
                </a:lnTo>
                <a:lnTo>
                  <a:pt x="1285557" y="275401"/>
                </a:lnTo>
                <a:lnTo>
                  <a:pt x="1275080" y="269055"/>
                </a:lnTo>
                <a:lnTo>
                  <a:pt x="1264920" y="262392"/>
                </a:lnTo>
                <a:lnTo>
                  <a:pt x="1254443" y="256364"/>
                </a:lnTo>
                <a:lnTo>
                  <a:pt x="1243647" y="250336"/>
                </a:lnTo>
                <a:lnTo>
                  <a:pt x="1232853" y="244625"/>
                </a:lnTo>
                <a:lnTo>
                  <a:pt x="1222057" y="239231"/>
                </a:lnTo>
                <a:lnTo>
                  <a:pt x="1210945" y="233837"/>
                </a:lnTo>
                <a:lnTo>
                  <a:pt x="1199515" y="228760"/>
                </a:lnTo>
                <a:lnTo>
                  <a:pt x="1188085" y="224319"/>
                </a:lnTo>
                <a:lnTo>
                  <a:pt x="1176973" y="219877"/>
                </a:lnTo>
                <a:lnTo>
                  <a:pt x="1164907" y="216069"/>
                </a:lnTo>
                <a:lnTo>
                  <a:pt x="1153160" y="212262"/>
                </a:lnTo>
                <a:lnTo>
                  <a:pt x="1141095" y="208772"/>
                </a:lnTo>
                <a:lnTo>
                  <a:pt x="1129347" y="205282"/>
                </a:lnTo>
                <a:lnTo>
                  <a:pt x="1116965" y="202109"/>
                </a:lnTo>
                <a:lnTo>
                  <a:pt x="1104900" y="199888"/>
                </a:lnTo>
                <a:lnTo>
                  <a:pt x="1092517" y="197349"/>
                </a:lnTo>
                <a:lnTo>
                  <a:pt x="1079817" y="195129"/>
                </a:lnTo>
                <a:lnTo>
                  <a:pt x="1067435" y="193225"/>
                </a:lnTo>
                <a:lnTo>
                  <a:pt x="1055053" y="191956"/>
                </a:lnTo>
                <a:lnTo>
                  <a:pt x="1042035" y="190687"/>
                </a:lnTo>
                <a:lnTo>
                  <a:pt x="1029335" y="190052"/>
                </a:lnTo>
                <a:lnTo>
                  <a:pt x="1016317" y="189417"/>
                </a:lnTo>
                <a:lnTo>
                  <a:pt x="1003300" y="189417"/>
                </a:lnTo>
                <a:lnTo>
                  <a:pt x="990283" y="189417"/>
                </a:lnTo>
                <a:close/>
                <a:moveTo>
                  <a:pt x="1003300" y="0"/>
                </a:moveTo>
                <a:lnTo>
                  <a:pt x="1024573" y="317"/>
                </a:lnTo>
                <a:lnTo>
                  <a:pt x="1046163" y="1269"/>
                </a:lnTo>
                <a:lnTo>
                  <a:pt x="1067117" y="2221"/>
                </a:lnTo>
                <a:lnTo>
                  <a:pt x="1088390" y="3490"/>
                </a:lnTo>
                <a:lnTo>
                  <a:pt x="1109345" y="5711"/>
                </a:lnTo>
                <a:lnTo>
                  <a:pt x="1130935" y="8249"/>
                </a:lnTo>
                <a:lnTo>
                  <a:pt x="1151890" y="11105"/>
                </a:lnTo>
                <a:lnTo>
                  <a:pt x="1172845" y="14278"/>
                </a:lnTo>
                <a:lnTo>
                  <a:pt x="1193483" y="17768"/>
                </a:lnTo>
                <a:lnTo>
                  <a:pt x="1214120" y="21892"/>
                </a:lnTo>
                <a:lnTo>
                  <a:pt x="1234757" y="26334"/>
                </a:lnTo>
                <a:lnTo>
                  <a:pt x="1255395" y="31411"/>
                </a:lnTo>
                <a:lnTo>
                  <a:pt x="1276033" y="36487"/>
                </a:lnTo>
                <a:lnTo>
                  <a:pt x="1296353" y="42199"/>
                </a:lnTo>
                <a:lnTo>
                  <a:pt x="1316355" y="48227"/>
                </a:lnTo>
                <a:lnTo>
                  <a:pt x="1336675" y="54573"/>
                </a:lnTo>
                <a:lnTo>
                  <a:pt x="1356677" y="61553"/>
                </a:lnTo>
                <a:lnTo>
                  <a:pt x="1376363" y="68850"/>
                </a:lnTo>
                <a:lnTo>
                  <a:pt x="1395730" y="76148"/>
                </a:lnTo>
                <a:lnTo>
                  <a:pt x="1415415" y="84080"/>
                </a:lnTo>
                <a:lnTo>
                  <a:pt x="1434783" y="92329"/>
                </a:lnTo>
                <a:lnTo>
                  <a:pt x="1453833" y="101213"/>
                </a:lnTo>
                <a:lnTo>
                  <a:pt x="1472883" y="110097"/>
                </a:lnTo>
                <a:lnTo>
                  <a:pt x="1491297" y="119298"/>
                </a:lnTo>
                <a:lnTo>
                  <a:pt x="1509713" y="128817"/>
                </a:lnTo>
                <a:lnTo>
                  <a:pt x="1528445" y="138970"/>
                </a:lnTo>
                <a:lnTo>
                  <a:pt x="1546543" y="149440"/>
                </a:lnTo>
                <a:lnTo>
                  <a:pt x="1564323" y="160228"/>
                </a:lnTo>
                <a:lnTo>
                  <a:pt x="1582103" y="171015"/>
                </a:lnTo>
                <a:lnTo>
                  <a:pt x="1599565" y="182437"/>
                </a:lnTo>
                <a:lnTo>
                  <a:pt x="1616710" y="194177"/>
                </a:lnTo>
                <a:lnTo>
                  <a:pt x="1633855" y="205916"/>
                </a:lnTo>
                <a:lnTo>
                  <a:pt x="1650683" y="218290"/>
                </a:lnTo>
                <a:lnTo>
                  <a:pt x="1666875" y="230664"/>
                </a:lnTo>
                <a:lnTo>
                  <a:pt x="1683067" y="243355"/>
                </a:lnTo>
                <a:lnTo>
                  <a:pt x="1698943" y="256681"/>
                </a:lnTo>
                <a:lnTo>
                  <a:pt x="1714500" y="270324"/>
                </a:lnTo>
                <a:lnTo>
                  <a:pt x="1730057" y="283650"/>
                </a:lnTo>
                <a:lnTo>
                  <a:pt x="1745297" y="297611"/>
                </a:lnTo>
                <a:lnTo>
                  <a:pt x="1759903" y="311888"/>
                </a:lnTo>
                <a:lnTo>
                  <a:pt x="1774507" y="326483"/>
                </a:lnTo>
                <a:lnTo>
                  <a:pt x="1788477" y="341396"/>
                </a:lnTo>
                <a:lnTo>
                  <a:pt x="1802130" y="356308"/>
                </a:lnTo>
                <a:lnTo>
                  <a:pt x="1815783" y="371537"/>
                </a:lnTo>
                <a:lnTo>
                  <a:pt x="1829117" y="387402"/>
                </a:lnTo>
                <a:lnTo>
                  <a:pt x="1841817" y="402948"/>
                </a:lnTo>
                <a:lnTo>
                  <a:pt x="1854200" y="419130"/>
                </a:lnTo>
                <a:lnTo>
                  <a:pt x="1866265" y="435311"/>
                </a:lnTo>
                <a:lnTo>
                  <a:pt x="1878013" y="451810"/>
                </a:lnTo>
                <a:lnTo>
                  <a:pt x="1889443" y="468309"/>
                </a:lnTo>
                <a:lnTo>
                  <a:pt x="1900555" y="485442"/>
                </a:lnTo>
                <a:lnTo>
                  <a:pt x="1911350" y="502575"/>
                </a:lnTo>
                <a:lnTo>
                  <a:pt x="1921510" y="520026"/>
                </a:lnTo>
                <a:lnTo>
                  <a:pt x="1931670" y="537793"/>
                </a:lnTo>
                <a:lnTo>
                  <a:pt x="1940877" y="555561"/>
                </a:lnTo>
                <a:lnTo>
                  <a:pt x="1950085" y="573329"/>
                </a:lnTo>
                <a:lnTo>
                  <a:pt x="1958657" y="592049"/>
                </a:lnTo>
                <a:lnTo>
                  <a:pt x="1966913" y="610134"/>
                </a:lnTo>
                <a:lnTo>
                  <a:pt x="1974533" y="628536"/>
                </a:lnTo>
                <a:lnTo>
                  <a:pt x="1981835" y="647573"/>
                </a:lnTo>
                <a:lnTo>
                  <a:pt x="1988820" y="666610"/>
                </a:lnTo>
                <a:lnTo>
                  <a:pt x="1995170" y="685647"/>
                </a:lnTo>
                <a:lnTo>
                  <a:pt x="2000885" y="704684"/>
                </a:lnTo>
                <a:lnTo>
                  <a:pt x="2006600" y="724355"/>
                </a:lnTo>
                <a:lnTo>
                  <a:pt x="2000885" y="742123"/>
                </a:lnTo>
                <a:lnTo>
                  <a:pt x="1995170" y="759891"/>
                </a:lnTo>
                <a:lnTo>
                  <a:pt x="1988820" y="777341"/>
                </a:lnTo>
                <a:lnTo>
                  <a:pt x="1981835" y="794792"/>
                </a:lnTo>
                <a:lnTo>
                  <a:pt x="1974533" y="811925"/>
                </a:lnTo>
                <a:lnTo>
                  <a:pt x="1966913" y="829058"/>
                </a:lnTo>
                <a:lnTo>
                  <a:pt x="1958657" y="845874"/>
                </a:lnTo>
                <a:lnTo>
                  <a:pt x="1950085" y="862373"/>
                </a:lnTo>
                <a:lnTo>
                  <a:pt x="1940877" y="879189"/>
                </a:lnTo>
                <a:lnTo>
                  <a:pt x="1931670" y="895053"/>
                </a:lnTo>
                <a:lnTo>
                  <a:pt x="1921510" y="911552"/>
                </a:lnTo>
                <a:lnTo>
                  <a:pt x="1911350" y="927099"/>
                </a:lnTo>
                <a:lnTo>
                  <a:pt x="1900555" y="943280"/>
                </a:lnTo>
                <a:lnTo>
                  <a:pt x="1889443" y="958510"/>
                </a:lnTo>
                <a:lnTo>
                  <a:pt x="1878013" y="973739"/>
                </a:lnTo>
                <a:lnTo>
                  <a:pt x="1866265" y="989286"/>
                </a:lnTo>
                <a:lnTo>
                  <a:pt x="1854200" y="1004198"/>
                </a:lnTo>
                <a:lnTo>
                  <a:pt x="1841817" y="1018793"/>
                </a:lnTo>
                <a:lnTo>
                  <a:pt x="1829117" y="1033388"/>
                </a:lnTo>
                <a:lnTo>
                  <a:pt x="1815783" y="1047666"/>
                </a:lnTo>
                <a:lnTo>
                  <a:pt x="1802130" y="1061309"/>
                </a:lnTo>
                <a:lnTo>
                  <a:pt x="1788477" y="1075269"/>
                </a:lnTo>
                <a:lnTo>
                  <a:pt x="1774507" y="1088913"/>
                </a:lnTo>
                <a:lnTo>
                  <a:pt x="1759903" y="1101921"/>
                </a:lnTo>
                <a:lnTo>
                  <a:pt x="1745297" y="1115247"/>
                </a:lnTo>
                <a:lnTo>
                  <a:pt x="1730057" y="1127938"/>
                </a:lnTo>
                <a:lnTo>
                  <a:pt x="1714500" y="1140312"/>
                </a:lnTo>
                <a:lnTo>
                  <a:pt x="1698943" y="1152686"/>
                </a:lnTo>
                <a:lnTo>
                  <a:pt x="1683067" y="1164743"/>
                </a:lnTo>
                <a:lnTo>
                  <a:pt x="1666875" y="1176482"/>
                </a:lnTo>
                <a:lnTo>
                  <a:pt x="1650683" y="1187905"/>
                </a:lnTo>
                <a:lnTo>
                  <a:pt x="1633855" y="1199009"/>
                </a:lnTo>
                <a:lnTo>
                  <a:pt x="1616710" y="1210114"/>
                </a:lnTo>
                <a:lnTo>
                  <a:pt x="1599565" y="1220902"/>
                </a:lnTo>
                <a:lnTo>
                  <a:pt x="1582103" y="1231055"/>
                </a:lnTo>
                <a:lnTo>
                  <a:pt x="1564323" y="1241208"/>
                </a:lnTo>
                <a:lnTo>
                  <a:pt x="1546543" y="1250726"/>
                </a:lnTo>
                <a:lnTo>
                  <a:pt x="1528445" y="1260245"/>
                </a:lnTo>
                <a:lnTo>
                  <a:pt x="1509713" y="1269763"/>
                </a:lnTo>
                <a:lnTo>
                  <a:pt x="1491297" y="1278647"/>
                </a:lnTo>
                <a:lnTo>
                  <a:pt x="1472883" y="1287214"/>
                </a:lnTo>
                <a:lnTo>
                  <a:pt x="1453833" y="1295146"/>
                </a:lnTo>
                <a:lnTo>
                  <a:pt x="1434783" y="1303078"/>
                </a:lnTo>
                <a:lnTo>
                  <a:pt x="1415415" y="1310693"/>
                </a:lnTo>
                <a:lnTo>
                  <a:pt x="1395730" y="1317990"/>
                </a:lnTo>
                <a:lnTo>
                  <a:pt x="1376363" y="1324653"/>
                </a:lnTo>
                <a:lnTo>
                  <a:pt x="1356677" y="1331316"/>
                </a:lnTo>
                <a:lnTo>
                  <a:pt x="1336675" y="1337662"/>
                </a:lnTo>
                <a:lnTo>
                  <a:pt x="1316355" y="1343373"/>
                </a:lnTo>
                <a:lnTo>
                  <a:pt x="1296353" y="1349084"/>
                </a:lnTo>
                <a:lnTo>
                  <a:pt x="1276033" y="1354478"/>
                </a:lnTo>
                <a:lnTo>
                  <a:pt x="1255395" y="1358920"/>
                </a:lnTo>
                <a:lnTo>
                  <a:pt x="1234757" y="1363679"/>
                </a:lnTo>
                <a:lnTo>
                  <a:pt x="1214120" y="1367486"/>
                </a:lnTo>
                <a:lnTo>
                  <a:pt x="1193483" y="1371294"/>
                </a:lnTo>
                <a:lnTo>
                  <a:pt x="1172845" y="1374784"/>
                </a:lnTo>
                <a:lnTo>
                  <a:pt x="1151890" y="1377639"/>
                </a:lnTo>
                <a:lnTo>
                  <a:pt x="1130935" y="1380178"/>
                </a:lnTo>
                <a:lnTo>
                  <a:pt x="1109345" y="1382399"/>
                </a:lnTo>
                <a:lnTo>
                  <a:pt x="1088390" y="1384302"/>
                </a:lnTo>
                <a:lnTo>
                  <a:pt x="1067117" y="1385571"/>
                </a:lnTo>
                <a:lnTo>
                  <a:pt x="1046163" y="1386840"/>
                </a:lnTo>
                <a:lnTo>
                  <a:pt x="1024573" y="1387475"/>
                </a:lnTo>
                <a:lnTo>
                  <a:pt x="1003300" y="1387475"/>
                </a:lnTo>
                <a:lnTo>
                  <a:pt x="981393" y="1387475"/>
                </a:lnTo>
                <a:lnTo>
                  <a:pt x="959485" y="1386840"/>
                </a:lnTo>
                <a:lnTo>
                  <a:pt x="937895" y="1385571"/>
                </a:lnTo>
                <a:lnTo>
                  <a:pt x="916305" y="1384302"/>
                </a:lnTo>
                <a:lnTo>
                  <a:pt x="895033" y="1382399"/>
                </a:lnTo>
                <a:lnTo>
                  <a:pt x="873760" y="1380178"/>
                </a:lnTo>
                <a:lnTo>
                  <a:pt x="852805" y="1377639"/>
                </a:lnTo>
                <a:lnTo>
                  <a:pt x="831533" y="1374784"/>
                </a:lnTo>
                <a:lnTo>
                  <a:pt x="810578" y="1371294"/>
                </a:lnTo>
                <a:lnTo>
                  <a:pt x="789940" y="1367486"/>
                </a:lnTo>
                <a:lnTo>
                  <a:pt x="769303" y="1363679"/>
                </a:lnTo>
                <a:lnTo>
                  <a:pt x="748983" y="1358920"/>
                </a:lnTo>
                <a:lnTo>
                  <a:pt x="728980" y="1354478"/>
                </a:lnTo>
                <a:lnTo>
                  <a:pt x="708660" y="1349084"/>
                </a:lnTo>
                <a:lnTo>
                  <a:pt x="689293" y="1343373"/>
                </a:lnTo>
                <a:lnTo>
                  <a:pt x="669290" y="1337662"/>
                </a:lnTo>
                <a:lnTo>
                  <a:pt x="649605" y="1331316"/>
                </a:lnTo>
                <a:lnTo>
                  <a:pt x="630555" y="1324653"/>
                </a:lnTo>
                <a:lnTo>
                  <a:pt x="611187" y="1317990"/>
                </a:lnTo>
                <a:lnTo>
                  <a:pt x="592455" y="1310693"/>
                </a:lnTo>
                <a:lnTo>
                  <a:pt x="573722" y="1303078"/>
                </a:lnTo>
                <a:lnTo>
                  <a:pt x="554990" y="1295146"/>
                </a:lnTo>
                <a:lnTo>
                  <a:pt x="536892" y="1287214"/>
                </a:lnTo>
                <a:lnTo>
                  <a:pt x="518477" y="1278647"/>
                </a:lnTo>
                <a:lnTo>
                  <a:pt x="500380" y="1269763"/>
                </a:lnTo>
                <a:lnTo>
                  <a:pt x="482917" y="1260245"/>
                </a:lnTo>
                <a:lnTo>
                  <a:pt x="465137" y="1250726"/>
                </a:lnTo>
                <a:lnTo>
                  <a:pt x="447992" y="1241208"/>
                </a:lnTo>
                <a:lnTo>
                  <a:pt x="430847" y="1231055"/>
                </a:lnTo>
                <a:lnTo>
                  <a:pt x="414020" y="1220902"/>
                </a:lnTo>
                <a:lnTo>
                  <a:pt x="397510" y="1210114"/>
                </a:lnTo>
                <a:lnTo>
                  <a:pt x="381000" y="1199009"/>
                </a:lnTo>
                <a:lnTo>
                  <a:pt x="364807" y="1187905"/>
                </a:lnTo>
                <a:lnTo>
                  <a:pt x="348615" y="1176482"/>
                </a:lnTo>
                <a:lnTo>
                  <a:pt x="333057" y="1164743"/>
                </a:lnTo>
                <a:lnTo>
                  <a:pt x="317817" y="1152686"/>
                </a:lnTo>
                <a:lnTo>
                  <a:pt x="302260" y="1140312"/>
                </a:lnTo>
                <a:lnTo>
                  <a:pt x="287337" y="1127938"/>
                </a:lnTo>
                <a:lnTo>
                  <a:pt x="272732" y="1115247"/>
                </a:lnTo>
                <a:lnTo>
                  <a:pt x="258445" y="1101921"/>
                </a:lnTo>
                <a:lnTo>
                  <a:pt x="244475" y="1088913"/>
                </a:lnTo>
                <a:lnTo>
                  <a:pt x="230505" y="1075269"/>
                </a:lnTo>
                <a:lnTo>
                  <a:pt x="216852" y="1061309"/>
                </a:lnTo>
                <a:lnTo>
                  <a:pt x="203517" y="1047666"/>
                </a:lnTo>
                <a:lnTo>
                  <a:pt x="190182" y="1033388"/>
                </a:lnTo>
                <a:lnTo>
                  <a:pt x="177800" y="1018793"/>
                </a:lnTo>
                <a:lnTo>
                  <a:pt x="164782" y="1004198"/>
                </a:lnTo>
                <a:lnTo>
                  <a:pt x="152717" y="989286"/>
                </a:lnTo>
                <a:lnTo>
                  <a:pt x="140970" y="973739"/>
                </a:lnTo>
                <a:lnTo>
                  <a:pt x="129222" y="958510"/>
                </a:lnTo>
                <a:lnTo>
                  <a:pt x="117792" y="943280"/>
                </a:lnTo>
                <a:lnTo>
                  <a:pt x="106997" y="927099"/>
                </a:lnTo>
                <a:lnTo>
                  <a:pt x="96202" y="911552"/>
                </a:lnTo>
                <a:lnTo>
                  <a:pt x="85725" y="895053"/>
                </a:lnTo>
                <a:lnTo>
                  <a:pt x="75882" y="879189"/>
                </a:lnTo>
                <a:lnTo>
                  <a:pt x="66040" y="862373"/>
                </a:lnTo>
                <a:lnTo>
                  <a:pt x="56515" y="845874"/>
                </a:lnTo>
                <a:lnTo>
                  <a:pt x="47307" y="829058"/>
                </a:lnTo>
                <a:lnTo>
                  <a:pt x="38735" y="811925"/>
                </a:lnTo>
                <a:lnTo>
                  <a:pt x="30162" y="794792"/>
                </a:lnTo>
                <a:lnTo>
                  <a:pt x="22225" y="777341"/>
                </a:lnTo>
                <a:lnTo>
                  <a:pt x="14287" y="759891"/>
                </a:lnTo>
                <a:lnTo>
                  <a:pt x="6667" y="742123"/>
                </a:lnTo>
                <a:lnTo>
                  <a:pt x="0" y="724355"/>
                </a:lnTo>
                <a:lnTo>
                  <a:pt x="6667" y="704684"/>
                </a:lnTo>
                <a:lnTo>
                  <a:pt x="14287" y="685647"/>
                </a:lnTo>
                <a:lnTo>
                  <a:pt x="22225" y="666610"/>
                </a:lnTo>
                <a:lnTo>
                  <a:pt x="30162" y="647573"/>
                </a:lnTo>
                <a:lnTo>
                  <a:pt x="38735" y="628536"/>
                </a:lnTo>
                <a:lnTo>
                  <a:pt x="47307" y="610134"/>
                </a:lnTo>
                <a:lnTo>
                  <a:pt x="56515" y="592049"/>
                </a:lnTo>
                <a:lnTo>
                  <a:pt x="66040" y="573329"/>
                </a:lnTo>
                <a:lnTo>
                  <a:pt x="75882" y="555561"/>
                </a:lnTo>
                <a:lnTo>
                  <a:pt x="85725" y="537793"/>
                </a:lnTo>
                <a:lnTo>
                  <a:pt x="96202" y="520026"/>
                </a:lnTo>
                <a:lnTo>
                  <a:pt x="106997" y="502575"/>
                </a:lnTo>
                <a:lnTo>
                  <a:pt x="117792" y="485442"/>
                </a:lnTo>
                <a:lnTo>
                  <a:pt x="129222" y="468309"/>
                </a:lnTo>
                <a:lnTo>
                  <a:pt x="140970" y="451810"/>
                </a:lnTo>
                <a:lnTo>
                  <a:pt x="152717" y="435311"/>
                </a:lnTo>
                <a:lnTo>
                  <a:pt x="164782" y="419130"/>
                </a:lnTo>
                <a:lnTo>
                  <a:pt x="177800" y="402948"/>
                </a:lnTo>
                <a:lnTo>
                  <a:pt x="190182" y="387402"/>
                </a:lnTo>
                <a:lnTo>
                  <a:pt x="203517" y="371537"/>
                </a:lnTo>
                <a:lnTo>
                  <a:pt x="216852" y="356308"/>
                </a:lnTo>
                <a:lnTo>
                  <a:pt x="230505" y="341396"/>
                </a:lnTo>
                <a:lnTo>
                  <a:pt x="244475" y="326483"/>
                </a:lnTo>
                <a:lnTo>
                  <a:pt x="258445" y="311888"/>
                </a:lnTo>
                <a:lnTo>
                  <a:pt x="272732" y="297611"/>
                </a:lnTo>
                <a:lnTo>
                  <a:pt x="287337" y="283650"/>
                </a:lnTo>
                <a:lnTo>
                  <a:pt x="302260" y="270324"/>
                </a:lnTo>
                <a:lnTo>
                  <a:pt x="317817" y="256681"/>
                </a:lnTo>
                <a:lnTo>
                  <a:pt x="333057" y="243355"/>
                </a:lnTo>
                <a:lnTo>
                  <a:pt x="348615" y="230664"/>
                </a:lnTo>
                <a:lnTo>
                  <a:pt x="364807" y="218290"/>
                </a:lnTo>
                <a:lnTo>
                  <a:pt x="381000" y="205916"/>
                </a:lnTo>
                <a:lnTo>
                  <a:pt x="397510" y="194177"/>
                </a:lnTo>
                <a:lnTo>
                  <a:pt x="414020" y="182437"/>
                </a:lnTo>
                <a:lnTo>
                  <a:pt x="430847" y="171015"/>
                </a:lnTo>
                <a:lnTo>
                  <a:pt x="447992" y="160228"/>
                </a:lnTo>
                <a:lnTo>
                  <a:pt x="465137" y="149440"/>
                </a:lnTo>
                <a:lnTo>
                  <a:pt x="482917" y="138970"/>
                </a:lnTo>
                <a:lnTo>
                  <a:pt x="500380" y="128817"/>
                </a:lnTo>
                <a:lnTo>
                  <a:pt x="518477" y="119298"/>
                </a:lnTo>
                <a:lnTo>
                  <a:pt x="536892" y="110097"/>
                </a:lnTo>
                <a:lnTo>
                  <a:pt x="554990" y="101213"/>
                </a:lnTo>
                <a:lnTo>
                  <a:pt x="573722" y="92329"/>
                </a:lnTo>
                <a:lnTo>
                  <a:pt x="592455" y="84080"/>
                </a:lnTo>
                <a:lnTo>
                  <a:pt x="611187" y="76148"/>
                </a:lnTo>
                <a:lnTo>
                  <a:pt x="630555" y="68850"/>
                </a:lnTo>
                <a:lnTo>
                  <a:pt x="649605" y="61553"/>
                </a:lnTo>
                <a:lnTo>
                  <a:pt x="669290" y="54573"/>
                </a:lnTo>
                <a:lnTo>
                  <a:pt x="689293" y="48227"/>
                </a:lnTo>
                <a:lnTo>
                  <a:pt x="708660" y="42199"/>
                </a:lnTo>
                <a:lnTo>
                  <a:pt x="728980" y="36487"/>
                </a:lnTo>
                <a:lnTo>
                  <a:pt x="748983" y="31411"/>
                </a:lnTo>
                <a:lnTo>
                  <a:pt x="769303" y="26334"/>
                </a:lnTo>
                <a:lnTo>
                  <a:pt x="789940" y="21892"/>
                </a:lnTo>
                <a:lnTo>
                  <a:pt x="810578" y="17768"/>
                </a:lnTo>
                <a:lnTo>
                  <a:pt x="831533" y="14278"/>
                </a:lnTo>
                <a:lnTo>
                  <a:pt x="852805" y="11105"/>
                </a:lnTo>
                <a:lnTo>
                  <a:pt x="873760" y="8249"/>
                </a:lnTo>
                <a:lnTo>
                  <a:pt x="895033" y="5711"/>
                </a:lnTo>
                <a:lnTo>
                  <a:pt x="916305" y="3490"/>
                </a:lnTo>
                <a:lnTo>
                  <a:pt x="937895" y="2221"/>
                </a:lnTo>
                <a:lnTo>
                  <a:pt x="959485" y="1269"/>
                </a:lnTo>
                <a:lnTo>
                  <a:pt x="981393" y="317"/>
                </a:lnTo>
                <a:lnTo>
                  <a:pt x="10033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37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81" y="239999"/>
            <a:ext cx="8650674" cy="4701453"/>
          </a:xfrm>
          <a:prstGeom prst="rect">
            <a:avLst/>
          </a:prstGeom>
        </p:spPr>
      </p:pic>
      <p:sp>
        <p:nvSpPr>
          <p:cNvPr id="3" name="左箭头 2">
            <a:hlinkClick r:id="rId3" action="ppaction://hlinksldjump"/>
          </p:cNvPr>
          <p:cNvSpPr/>
          <p:nvPr/>
        </p:nvSpPr>
        <p:spPr>
          <a:xfrm>
            <a:off x="7675418" y="6206836"/>
            <a:ext cx="840510" cy="4710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7381" y="5126182"/>
            <a:ext cx="86506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/>
              <a:t>联想第</a:t>
            </a:r>
            <a:r>
              <a:rPr lang="en-US" altLang="zh-CN" sz="2500" dirty="0"/>
              <a:t>4</a:t>
            </a:r>
            <a:r>
              <a:rPr lang="zh-CN" altLang="en-US" sz="2500" dirty="0"/>
              <a:t>章一般线性方程组解的结构</a:t>
            </a:r>
          </a:p>
        </p:txBody>
      </p:sp>
    </p:spTree>
    <p:extLst>
      <p:ext uri="{BB962C8B-B14F-4D97-AF65-F5344CB8AC3E}">
        <p14:creationId xmlns:p14="http://schemas.microsoft.com/office/powerpoint/2010/main" val="24022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2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4466492 w 9144000"/>
              <a:gd name="connsiteY3" fmla="*/ 4009292 h 4026877"/>
              <a:gd name="connsiteX4" fmla="*/ 0 w 9144000"/>
              <a:gd name="connsiteY4" fmla="*/ 4026877 h 4026877"/>
              <a:gd name="connsiteX5" fmla="*/ 0 w 9144000"/>
              <a:gd name="connsiteY5" fmla="*/ 0 h 4026877"/>
              <a:gd name="connsiteX0" fmla="*/ 0 w 9144000"/>
              <a:gd name="connsiteY0" fmla="*/ 0 h 4501661"/>
              <a:gd name="connsiteX1" fmla="*/ 9144000 w 9144000"/>
              <a:gd name="connsiteY1" fmla="*/ 0 h 4501661"/>
              <a:gd name="connsiteX2" fmla="*/ 9144000 w 9144000"/>
              <a:gd name="connsiteY2" fmla="*/ 4026877 h 4501661"/>
              <a:gd name="connsiteX3" fmla="*/ 4677508 w 9144000"/>
              <a:gd name="connsiteY3" fmla="*/ 4501661 h 4501661"/>
              <a:gd name="connsiteX4" fmla="*/ 0 w 9144000"/>
              <a:gd name="connsiteY4" fmla="*/ 4026877 h 4501661"/>
              <a:gd name="connsiteX5" fmla="*/ 0 w 9144000"/>
              <a:gd name="connsiteY5" fmla="*/ 0 h 4501661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677508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585145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5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5"/>
          <p:cNvSpPr/>
          <p:nvPr/>
        </p:nvSpPr>
        <p:spPr>
          <a:xfrm>
            <a:off x="0" y="-27707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4466492 w 9144000"/>
              <a:gd name="connsiteY3" fmla="*/ 4009292 h 4026877"/>
              <a:gd name="connsiteX4" fmla="*/ 0 w 9144000"/>
              <a:gd name="connsiteY4" fmla="*/ 4026877 h 4026877"/>
              <a:gd name="connsiteX5" fmla="*/ 0 w 9144000"/>
              <a:gd name="connsiteY5" fmla="*/ 0 h 4026877"/>
              <a:gd name="connsiteX0" fmla="*/ 0 w 9144000"/>
              <a:gd name="connsiteY0" fmla="*/ 0 h 4501661"/>
              <a:gd name="connsiteX1" fmla="*/ 9144000 w 9144000"/>
              <a:gd name="connsiteY1" fmla="*/ 0 h 4501661"/>
              <a:gd name="connsiteX2" fmla="*/ 9144000 w 9144000"/>
              <a:gd name="connsiteY2" fmla="*/ 4026877 h 4501661"/>
              <a:gd name="connsiteX3" fmla="*/ 4677508 w 9144000"/>
              <a:gd name="connsiteY3" fmla="*/ 4501661 h 4501661"/>
              <a:gd name="connsiteX4" fmla="*/ 0 w 9144000"/>
              <a:gd name="connsiteY4" fmla="*/ 4026877 h 4501661"/>
              <a:gd name="connsiteX5" fmla="*/ 0 w 9144000"/>
              <a:gd name="connsiteY5" fmla="*/ 0 h 4501661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677508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  <a:gd name="connsiteX0" fmla="*/ 0 w 9144000"/>
              <a:gd name="connsiteY0" fmla="*/ 0 h 5026954"/>
              <a:gd name="connsiteX1" fmla="*/ 9144000 w 9144000"/>
              <a:gd name="connsiteY1" fmla="*/ 0 h 5026954"/>
              <a:gd name="connsiteX2" fmla="*/ 9144000 w 9144000"/>
              <a:gd name="connsiteY2" fmla="*/ 4026877 h 5026954"/>
              <a:gd name="connsiteX3" fmla="*/ 4603617 w 9144000"/>
              <a:gd name="connsiteY3" fmla="*/ 5026954 h 5026954"/>
              <a:gd name="connsiteX4" fmla="*/ 0 w 9144000"/>
              <a:gd name="connsiteY4" fmla="*/ 4026877 h 5026954"/>
              <a:gd name="connsiteX5" fmla="*/ 0 w 9144000"/>
              <a:gd name="connsiteY5" fmla="*/ 0 h 502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71851" y="2109618"/>
            <a:ext cx="8723871" cy="1110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线性方程组</a:t>
            </a:r>
            <a:r>
              <a:rPr lang="en-US" altLang="zh-CN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5" y="209796"/>
            <a:ext cx="3288870" cy="8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93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278269" y="197440"/>
            <a:ext cx="4587463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2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  <a:cs typeface="+mn-cs"/>
              </a:rPr>
              <a:t>内容梳理</a:t>
            </a:r>
          </a:p>
        </p:txBody>
      </p:sp>
      <p:cxnSp>
        <p:nvCxnSpPr>
          <p:cNvPr id="3" name="直接连接符 2"/>
          <p:cNvCxnSpPr>
            <a:endCxn id="2" idx="1"/>
          </p:cNvCxnSpPr>
          <p:nvPr/>
        </p:nvCxnSpPr>
        <p:spPr>
          <a:xfrm>
            <a:off x="0" y="444137"/>
            <a:ext cx="2278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" idx="3"/>
          </p:cNvCxnSpPr>
          <p:nvPr/>
        </p:nvCxnSpPr>
        <p:spPr>
          <a:xfrm>
            <a:off x="6865732" y="444137"/>
            <a:ext cx="2278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>
            <a:off x="4052166" y="904875"/>
            <a:ext cx="0" cy="588645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2829766" y="2974115"/>
            <a:ext cx="1403927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solidFill>
                  <a:srgbClr val="002060"/>
                </a:solidFill>
              </a:rPr>
              <a:t>矩阵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2310596" y="669637"/>
            <a:ext cx="1403927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solidFill>
                  <a:schemeClr val="bg2">
                    <a:lumMod val="10000"/>
                  </a:schemeClr>
                </a:solidFill>
              </a:rPr>
              <a:t>定义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301690" y="1006766"/>
            <a:ext cx="2072055" cy="8128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solidFill>
                  <a:schemeClr val="bg2">
                    <a:lumMod val="10000"/>
                  </a:schemeClr>
                </a:solidFill>
              </a:rPr>
              <a:t>代数运算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150359" y="1459352"/>
            <a:ext cx="1048894" cy="15424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40" idx="2"/>
          </p:cNvCxnSpPr>
          <p:nvPr/>
        </p:nvCxnSpPr>
        <p:spPr>
          <a:xfrm>
            <a:off x="3012560" y="1371601"/>
            <a:ext cx="420307" cy="14339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圆角矩形 48"/>
          <p:cNvSpPr/>
          <p:nvPr/>
        </p:nvSpPr>
        <p:spPr>
          <a:xfrm>
            <a:off x="512040" y="4571999"/>
            <a:ext cx="1427595" cy="214283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</a:rPr>
              <a:t>特有的运算：转置，方阵的行列式</a:t>
            </a:r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1864191" y="3703796"/>
            <a:ext cx="1385168" cy="18749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圆角矩形 54"/>
          <p:cNvSpPr/>
          <p:nvPr/>
        </p:nvSpPr>
        <p:spPr>
          <a:xfrm>
            <a:off x="343269" y="2103582"/>
            <a:ext cx="2041755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rgbClr val="C00000"/>
                </a:solidFill>
              </a:rPr>
              <a:t>求逆运算</a:t>
            </a: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1337717" y="1754912"/>
            <a:ext cx="1" cy="4064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圆角矩形 57"/>
          <p:cNvSpPr/>
          <p:nvPr/>
        </p:nvSpPr>
        <p:spPr>
          <a:xfrm>
            <a:off x="2056596" y="5606487"/>
            <a:ext cx="1995570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solidFill>
                  <a:schemeClr val="bg2">
                    <a:lumMod val="10000"/>
                  </a:schemeClr>
                </a:solidFill>
              </a:rPr>
              <a:t>分块矩阵</a:t>
            </a:r>
          </a:p>
        </p:txBody>
      </p:sp>
      <p:cxnSp>
        <p:nvCxnSpPr>
          <p:cNvPr id="59" name="直接箭头连接符 58"/>
          <p:cNvCxnSpPr>
            <a:endCxn id="6" idx="2"/>
          </p:cNvCxnSpPr>
          <p:nvPr/>
        </p:nvCxnSpPr>
        <p:spPr>
          <a:xfrm flipV="1">
            <a:off x="3202582" y="3676079"/>
            <a:ext cx="329148" cy="20597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圆角矩形 62"/>
          <p:cNvSpPr/>
          <p:nvPr/>
        </p:nvSpPr>
        <p:spPr>
          <a:xfrm>
            <a:off x="283214" y="3053776"/>
            <a:ext cx="2101810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solidFill>
                  <a:schemeClr val="bg2">
                    <a:lumMod val="10000"/>
                  </a:schemeClr>
                </a:solidFill>
              </a:rPr>
              <a:t>初等变换</a:t>
            </a:r>
          </a:p>
        </p:txBody>
      </p:sp>
      <p:cxnSp>
        <p:nvCxnSpPr>
          <p:cNvPr id="66" name="直接箭头连接符 65"/>
          <p:cNvCxnSpPr/>
          <p:nvPr/>
        </p:nvCxnSpPr>
        <p:spPr>
          <a:xfrm flipH="1">
            <a:off x="1342336" y="2766293"/>
            <a:ext cx="1" cy="4064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圆角矩形 66"/>
          <p:cNvSpPr/>
          <p:nvPr/>
        </p:nvSpPr>
        <p:spPr>
          <a:xfrm>
            <a:off x="4190073" y="1458559"/>
            <a:ext cx="2246516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solidFill>
                  <a:srgbClr val="002060"/>
                </a:solidFill>
              </a:rPr>
              <a:t>线性空间</a:t>
            </a:r>
          </a:p>
        </p:txBody>
      </p:sp>
      <p:sp>
        <p:nvSpPr>
          <p:cNvPr id="69" name="圆角矩形 68"/>
          <p:cNvSpPr/>
          <p:nvPr/>
        </p:nvSpPr>
        <p:spPr>
          <a:xfrm>
            <a:off x="6164698" y="822037"/>
            <a:ext cx="2468201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</a:rPr>
              <a:t>定义</a:t>
            </a:r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</a:rPr>
              <a:t>&amp;</a:t>
            </a:r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</a:rPr>
              <a:t>基本性质</a:t>
            </a:r>
          </a:p>
        </p:txBody>
      </p:sp>
      <p:cxnSp>
        <p:nvCxnSpPr>
          <p:cNvPr id="70" name="直接箭头连接符 69"/>
          <p:cNvCxnSpPr>
            <a:stCxn id="69" idx="1"/>
          </p:cNvCxnSpPr>
          <p:nvPr/>
        </p:nvCxnSpPr>
        <p:spPr>
          <a:xfrm flipH="1">
            <a:off x="5613113" y="1173019"/>
            <a:ext cx="551585" cy="2855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圆角矩形 75"/>
          <p:cNvSpPr/>
          <p:nvPr/>
        </p:nvSpPr>
        <p:spPr>
          <a:xfrm>
            <a:off x="5999986" y="5323589"/>
            <a:ext cx="2246516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solidFill>
                  <a:srgbClr val="002060"/>
                </a:solidFill>
              </a:rPr>
              <a:t>线性方程组</a:t>
            </a:r>
          </a:p>
        </p:txBody>
      </p:sp>
      <p:sp>
        <p:nvSpPr>
          <p:cNvPr id="77" name="圆角矩形 76"/>
          <p:cNvSpPr/>
          <p:nvPr/>
        </p:nvSpPr>
        <p:spPr>
          <a:xfrm>
            <a:off x="5307672" y="2426064"/>
            <a:ext cx="1408546" cy="44717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</a:rPr>
              <a:t>子空间</a:t>
            </a:r>
          </a:p>
        </p:txBody>
      </p:sp>
      <p:cxnSp>
        <p:nvCxnSpPr>
          <p:cNvPr id="78" name="直接箭头连接符 77"/>
          <p:cNvCxnSpPr>
            <a:stCxn id="77" idx="0"/>
          </p:cNvCxnSpPr>
          <p:nvPr/>
        </p:nvCxnSpPr>
        <p:spPr>
          <a:xfrm flipH="1" flipV="1">
            <a:off x="5465731" y="2095081"/>
            <a:ext cx="546214" cy="3309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>
            <a:off x="6993307" y="2375263"/>
            <a:ext cx="1975201" cy="44717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</a:rPr>
              <a:t>基，坐标</a:t>
            </a:r>
          </a:p>
        </p:txBody>
      </p:sp>
      <p:cxnSp>
        <p:nvCxnSpPr>
          <p:cNvPr id="83" name="直接箭头连接符 82"/>
          <p:cNvCxnSpPr/>
          <p:nvPr/>
        </p:nvCxnSpPr>
        <p:spPr>
          <a:xfrm flipH="1" flipV="1">
            <a:off x="6090974" y="1958113"/>
            <a:ext cx="1418190" cy="3517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圆角矩形 83"/>
          <p:cNvSpPr/>
          <p:nvPr/>
        </p:nvSpPr>
        <p:spPr>
          <a:xfrm>
            <a:off x="3982258" y="5774249"/>
            <a:ext cx="1408546" cy="44717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</a:rPr>
              <a:t>消元法</a:t>
            </a:r>
          </a:p>
        </p:txBody>
      </p:sp>
      <p:cxnSp>
        <p:nvCxnSpPr>
          <p:cNvPr id="85" name="直接箭头连接符 84"/>
          <p:cNvCxnSpPr>
            <a:stCxn id="84" idx="3"/>
          </p:cNvCxnSpPr>
          <p:nvPr/>
        </p:nvCxnSpPr>
        <p:spPr>
          <a:xfrm flipV="1">
            <a:off x="5390804" y="5735799"/>
            <a:ext cx="700170" cy="2620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曲线连接符 90"/>
          <p:cNvCxnSpPr/>
          <p:nvPr/>
        </p:nvCxnSpPr>
        <p:spPr>
          <a:xfrm>
            <a:off x="1435921" y="3646064"/>
            <a:ext cx="2979064" cy="2128187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1" name="圆角矩形 100"/>
          <p:cNvSpPr/>
          <p:nvPr/>
        </p:nvSpPr>
        <p:spPr>
          <a:xfrm>
            <a:off x="4549545" y="4799059"/>
            <a:ext cx="1668543" cy="44717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</a:rPr>
              <a:t>解的结构</a:t>
            </a:r>
          </a:p>
        </p:txBody>
      </p:sp>
      <p:cxnSp>
        <p:nvCxnSpPr>
          <p:cNvPr id="102" name="直接箭头连接符 101"/>
          <p:cNvCxnSpPr/>
          <p:nvPr/>
        </p:nvCxnSpPr>
        <p:spPr>
          <a:xfrm>
            <a:off x="5361890" y="4251782"/>
            <a:ext cx="1" cy="4664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圆角矩形 102"/>
          <p:cNvSpPr/>
          <p:nvPr/>
        </p:nvSpPr>
        <p:spPr>
          <a:xfrm>
            <a:off x="6390085" y="4161722"/>
            <a:ext cx="2704871" cy="44717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rgbClr val="C00000"/>
                </a:solidFill>
              </a:rPr>
              <a:t>线性相关、无关</a:t>
            </a:r>
          </a:p>
        </p:txBody>
      </p:sp>
      <p:cxnSp>
        <p:nvCxnSpPr>
          <p:cNvPr id="104" name="直接箭头连接符 103"/>
          <p:cNvCxnSpPr/>
          <p:nvPr/>
        </p:nvCxnSpPr>
        <p:spPr>
          <a:xfrm flipH="1">
            <a:off x="6047737" y="4571999"/>
            <a:ext cx="520562" cy="2878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圆角矩形 109"/>
          <p:cNvSpPr/>
          <p:nvPr/>
        </p:nvSpPr>
        <p:spPr>
          <a:xfrm>
            <a:off x="6305202" y="3164973"/>
            <a:ext cx="2704871" cy="44717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</a:rPr>
              <a:t>极大无关组</a:t>
            </a:r>
          </a:p>
        </p:txBody>
      </p:sp>
      <p:cxnSp>
        <p:nvCxnSpPr>
          <p:cNvPr id="111" name="直接箭头连接符 110"/>
          <p:cNvCxnSpPr/>
          <p:nvPr/>
        </p:nvCxnSpPr>
        <p:spPr>
          <a:xfrm flipH="1">
            <a:off x="7736357" y="3716642"/>
            <a:ext cx="1" cy="4064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/>
          <p:nvPr/>
        </p:nvCxnSpPr>
        <p:spPr>
          <a:xfrm flipH="1">
            <a:off x="7914019" y="2743201"/>
            <a:ext cx="1" cy="4064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6" name="曲线连接符 105"/>
          <p:cNvCxnSpPr>
            <a:endCxn id="77" idx="2"/>
          </p:cNvCxnSpPr>
          <p:nvPr/>
        </p:nvCxnSpPr>
        <p:spPr>
          <a:xfrm rot="5400000" flipH="1" flipV="1">
            <a:off x="5397250" y="3089101"/>
            <a:ext cx="830558" cy="398832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6" name="圆角矩形 115"/>
          <p:cNvSpPr/>
          <p:nvPr/>
        </p:nvSpPr>
        <p:spPr>
          <a:xfrm>
            <a:off x="3992598" y="2782093"/>
            <a:ext cx="1408546" cy="44717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rgbClr val="C00000"/>
                </a:solidFill>
              </a:rPr>
              <a:t>秩</a:t>
            </a:r>
          </a:p>
        </p:txBody>
      </p:sp>
      <p:cxnSp>
        <p:nvCxnSpPr>
          <p:cNvPr id="108" name="曲线连接符 107"/>
          <p:cNvCxnSpPr/>
          <p:nvPr/>
        </p:nvCxnSpPr>
        <p:spPr>
          <a:xfrm flipV="1">
            <a:off x="3982258" y="2969494"/>
            <a:ext cx="502635" cy="268577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2" name="曲线连接符 111"/>
          <p:cNvCxnSpPr/>
          <p:nvPr/>
        </p:nvCxnSpPr>
        <p:spPr>
          <a:xfrm>
            <a:off x="4933412" y="3086458"/>
            <a:ext cx="1866657" cy="418743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16" idx="1"/>
          </p:cNvCxnSpPr>
          <p:nvPr/>
        </p:nvCxnSpPr>
        <p:spPr>
          <a:xfrm flipV="1">
            <a:off x="3992598" y="3001833"/>
            <a:ext cx="5151402" cy="384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8" name="圆角矩形 127"/>
          <p:cNvSpPr/>
          <p:nvPr/>
        </p:nvSpPr>
        <p:spPr>
          <a:xfrm>
            <a:off x="3854308" y="3670717"/>
            <a:ext cx="2991943" cy="44717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</a:rPr>
              <a:t>齐次、非齐次方程</a:t>
            </a:r>
          </a:p>
        </p:txBody>
      </p:sp>
      <p:cxnSp>
        <p:nvCxnSpPr>
          <p:cNvPr id="137" name="直接箭头连接符 136"/>
          <p:cNvCxnSpPr/>
          <p:nvPr/>
        </p:nvCxnSpPr>
        <p:spPr>
          <a:xfrm>
            <a:off x="6047737" y="5158471"/>
            <a:ext cx="520562" cy="2908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圆角矩形 140"/>
          <p:cNvSpPr/>
          <p:nvPr/>
        </p:nvSpPr>
        <p:spPr>
          <a:xfrm>
            <a:off x="3917603" y="777368"/>
            <a:ext cx="1889989" cy="44717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</a:rPr>
              <a:t>函数空间</a:t>
            </a:r>
          </a:p>
        </p:txBody>
      </p:sp>
      <p:cxnSp>
        <p:nvCxnSpPr>
          <p:cNvPr id="142" name="直接箭头连接符 141"/>
          <p:cNvCxnSpPr/>
          <p:nvPr/>
        </p:nvCxnSpPr>
        <p:spPr>
          <a:xfrm>
            <a:off x="4888055" y="1261482"/>
            <a:ext cx="60568" cy="2655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14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0" grpId="0"/>
      <p:bldP spid="44" grpId="0"/>
      <p:bldP spid="49" grpId="0"/>
      <p:bldP spid="55" grpId="0"/>
      <p:bldP spid="58" grpId="0"/>
      <p:bldP spid="63" grpId="0"/>
      <p:bldP spid="67" grpId="0"/>
      <p:bldP spid="69" grpId="0"/>
      <p:bldP spid="76" grpId="0"/>
      <p:bldP spid="77" grpId="0"/>
      <p:bldP spid="81" grpId="0"/>
      <p:bldP spid="84" grpId="0"/>
      <p:bldP spid="101" grpId="0"/>
      <p:bldP spid="103" grpId="0"/>
      <p:bldP spid="110" grpId="0"/>
      <p:bldP spid="116" grpId="0"/>
      <p:bldP spid="128" grpId="0"/>
      <p:bldP spid="1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278269" y="197440"/>
            <a:ext cx="4587463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2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  <a:cs typeface="+mn-cs"/>
              </a:rPr>
              <a:t>内容梳理</a:t>
            </a:r>
          </a:p>
        </p:txBody>
      </p:sp>
      <p:cxnSp>
        <p:nvCxnSpPr>
          <p:cNvPr id="3" name="直接连接符 2"/>
          <p:cNvCxnSpPr>
            <a:endCxn id="2" idx="1"/>
          </p:cNvCxnSpPr>
          <p:nvPr/>
        </p:nvCxnSpPr>
        <p:spPr>
          <a:xfrm>
            <a:off x="0" y="444137"/>
            <a:ext cx="2278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2" idx="3"/>
          </p:cNvCxnSpPr>
          <p:nvPr/>
        </p:nvCxnSpPr>
        <p:spPr>
          <a:xfrm>
            <a:off x="6865732" y="444137"/>
            <a:ext cx="2278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 45"/>
          <p:cNvSpPr/>
          <p:nvPr/>
        </p:nvSpPr>
        <p:spPr>
          <a:xfrm>
            <a:off x="144396" y="4853717"/>
            <a:ext cx="1403927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solidFill>
                  <a:srgbClr val="002060"/>
                </a:solidFill>
              </a:rPr>
              <a:t>矩阵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5501640" y="2908669"/>
            <a:ext cx="2246516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solidFill>
                  <a:srgbClr val="002060"/>
                </a:solidFill>
              </a:rPr>
              <a:t>欧式空间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5897005" y="870942"/>
            <a:ext cx="2246516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solidFill>
                  <a:srgbClr val="002060"/>
                </a:solidFill>
              </a:rPr>
              <a:t>线性空间</a:t>
            </a:r>
          </a:p>
        </p:txBody>
      </p:sp>
      <p:cxnSp>
        <p:nvCxnSpPr>
          <p:cNvPr id="7" name="直接箭头连接符 6"/>
          <p:cNvCxnSpPr>
            <a:stCxn id="48" idx="2"/>
          </p:cNvCxnSpPr>
          <p:nvPr/>
        </p:nvCxnSpPr>
        <p:spPr>
          <a:xfrm flipH="1">
            <a:off x="6614753" y="1572906"/>
            <a:ext cx="405510" cy="14077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圆角矩形 50"/>
          <p:cNvSpPr/>
          <p:nvPr/>
        </p:nvSpPr>
        <p:spPr>
          <a:xfrm>
            <a:off x="6614753" y="1759530"/>
            <a:ext cx="1403927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rgbClr val="C00000"/>
                </a:solidFill>
              </a:rPr>
              <a:t>内积</a:t>
            </a:r>
          </a:p>
        </p:txBody>
      </p:sp>
      <p:sp>
        <p:nvSpPr>
          <p:cNvPr id="52" name="圆角矩形 51"/>
          <p:cNvSpPr/>
          <p:nvPr/>
        </p:nvSpPr>
        <p:spPr>
          <a:xfrm>
            <a:off x="7695402" y="2313713"/>
            <a:ext cx="1403927" cy="129692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rgbClr val="002060"/>
                </a:solidFill>
              </a:rPr>
              <a:t>范数</a:t>
            </a:r>
            <a:endParaRPr lang="en-US" altLang="zh-CN" sz="2500" dirty="0">
              <a:solidFill>
                <a:srgbClr val="002060"/>
              </a:solidFill>
            </a:endParaRPr>
          </a:p>
          <a:p>
            <a:pPr algn="ctr"/>
            <a:r>
              <a:rPr lang="zh-CN" altLang="en-US" sz="2500" dirty="0">
                <a:solidFill>
                  <a:srgbClr val="002060"/>
                </a:solidFill>
              </a:rPr>
              <a:t>夹角</a:t>
            </a:r>
          </a:p>
        </p:txBody>
      </p:sp>
      <p:cxnSp>
        <p:nvCxnSpPr>
          <p:cNvPr id="9" name="曲线连接符 8"/>
          <p:cNvCxnSpPr/>
          <p:nvPr/>
        </p:nvCxnSpPr>
        <p:spPr>
          <a:xfrm>
            <a:off x="7748156" y="2041236"/>
            <a:ext cx="573808" cy="420258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圆角矩形 60"/>
          <p:cNvSpPr/>
          <p:nvPr/>
        </p:nvSpPr>
        <p:spPr>
          <a:xfrm>
            <a:off x="4368799" y="1793377"/>
            <a:ext cx="1845753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rgbClr val="002060"/>
                </a:solidFill>
              </a:rPr>
              <a:t>标准正交基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3482108" y="670842"/>
            <a:ext cx="2424545" cy="1200722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</a:rPr>
              <a:t>Gram-Schmidt</a:t>
            </a:r>
            <a:r>
              <a:rPr lang="zh-CN" altLang="en-US" sz="2000" dirty="0">
                <a:solidFill>
                  <a:srgbClr val="C00000"/>
                </a:solidFill>
              </a:rPr>
              <a:t>正交化方法</a:t>
            </a:r>
          </a:p>
        </p:txBody>
      </p:sp>
      <p:cxnSp>
        <p:nvCxnSpPr>
          <p:cNvPr id="17" name="肘形连接符 16"/>
          <p:cNvCxnSpPr/>
          <p:nvPr/>
        </p:nvCxnSpPr>
        <p:spPr>
          <a:xfrm rot="5400000" flipH="1" flipV="1">
            <a:off x="4598273" y="1763753"/>
            <a:ext cx="416422" cy="2770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5860066" y="2461494"/>
            <a:ext cx="159666" cy="5191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圆角矩形 67"/>
          <p:cNvSpPr/>
          <p:nvPr/>
        </p:nvSpPr>
        <p:spPr>
          <a:xfrm>
            <a:off x="2772419" y="4502735"/>
            <a:ext cx="1845753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rgbClr val="002060"/>
                </a:solidFill>
              </a:rPr>
              <a:t>正交矩阵</a:t>
            </a:r>
          </a:p>
        </p:txBody>
      </p:sp>
      <p:cxnSp>
        <p:nvCxnSpPr>
          <p:cNvPr id="25" name="直接箭头连接符 24"/>
          <p:cNvCxnSpPr/>
          <p:nvPr/>
        </p:nvCxnSpPr>
        <p:spPr>
          <a:xfrm flipV="1">
            <a:off x="1339273" y="5008448"/>
            <a:ext cx="1514485" cy="265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圆角矩形 71"/>
          <p:cNvSpPr/>
          <p:nvPr/>
        </p:nvSpPr>
        <p:spPr>
          <a:xfrm>
            <a:off x="2989468" y="5584177"/>
            <a:ext cx="3522167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rgbClr val="002060"/>
                </a:solidFill>
              </a:rPr>
              <a:t>解析几何</a:t>
            </a:r>
          </a:p>
        </p:txBody>
      </p:sp>
      <p:cxnSp>
        <p:nvCxnSpPr>
          <p:cNvPr id="27" name="曲线连接符 26"/>
          <p:cNvCxnSpPr/>
          <p:nvPr/>
        </p:nvCxnSpPr>
        <p:spPr>
          <a:xfrm rot="16200000" flipH="1">
            <a:off x="3846945" y="5176981"/>
            <a:ext cx="591127" cy="452581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" name="曲线连接符 29"/>
          <p:cNvCxnSpPr/>
          <p:nvPr/>
        </p:nvCxnSpPr>
        <p:spPr>
          <a:xfrm rot="5400000">
            <a:off x="4615084" y="4112494"/>
            <a:ext cx="2056668" cy="1052946"/>
          </a:xfrm>
          <a:prstGeom prst="curvedConnector3">
            <a:avLst>
              <a:gd name="adj1" fmla="val 63473"/>
            </a:avLst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9" name="圆角矩形 78"/>
          <p:cNvSpPr/>
          <p:nvPr/>
        </p:nvSpPr>
        <p:spPr>
          <a:xfrm>
            <a:off x="5349368" y="6129903"/>
            <a:ext cx="1845753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rgbClr val="002060"/>
                </a:solidFill>
              </a:rPr>
              <a:t>直线、平面</a:t>
            </a:r>
          </a:p>
        </p:txBody>
      </p:sp>
      <p:sp>
        <p:nvSpPr>
          <p:cNvPr id="80" name="圆角矩形 79"/>
          <p:cNvSpPr/>
          <p:nvPr/>
        </p:nvSpPr>
        <p:spPr>
          <a:xfrm>
            <a:off x="2278269" y="6100629"/>
            <a:ext cx="2496923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rgbClr val="002060"/>
                </a:solidFill>
              </a:rPr>
              <a:t>二次曲面、曲线</a:t>
            </a:r>
          </a:p>
        </p:txBody>
      </p:sp>
      <p:cxnSp>
        <p:nvCxnSpPr>
          <p:cNvPr id="82" name="直接箭头连接符 81"/>
          <p:cNvCxnSpPr/>
          <p:nvPr/>
        </p:nvCxnSpPr>
        <p:spPr>
          <a:xfrm>
            <a:off x="5389416" y="5942817"/>
            <a:ext cx="360219" cy="2594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/>
          <p:nvPr/>
        </p:nvCxnSpPr>
        <p:spPr>
          <a:xfrm flipH="1">
            <a:off x="3417455" y="6031355"/>
            <a:ext cx="591878" cy="1839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曲线连接符 33"/>
          <p:cNvCxnSpPr/>
          <p:nvPr/>
        </p:nvCxnSpPr>
        <p:spPr>
          <a:xfrm rot="5400000">
            <a:off x="4774259" y="3037148"/>
            <a:ext cx="3325089" cy="1998286"/>
          </a:xfrm>
          <a:prstGeom prst="curvedConnector3">
            <a:avLst>
              <a:gd name="adj1" fmla="val 82778"/>
            </a:avLst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9" name="圆角矩形 88"/>
          <p:cNvSpPr/>
          <p:nvPr/>
        </p:nvSpPr>
        <p:spPr>
          <a:xfrm>
            <a:off x="216258" y="690834"/>
            <a:ext cx="3284324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rgbClr val="002060"/>
                </a:solidFill>
              </a:rPr>
              <a:t>数据分析等应用</a:t>
            </a:r>
          </a:p>
        </p:txBody>
      </p:sp>
      <p:sp>
        <p:nvSpPr>
          <p:cNvPr id="90" name="圆角矩形 89"/>
          <p:cNvSpPr/>
          <p:nvPr/>
        </p:nvSpPr>
        <p:spPr>
          <a:xfrm>
            <a:off x="347119" y="1662943"/>
            <a:ext cx="3070336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rgbClr val="C00000"/>
                </a:solidFill>
              </a:rPr>
              <a:t>特征值、特征向量</a:t>
            </a:r>
          </a:p>
        </p:txBody>
      </p:sp>
      <p:cxnSp>
        <p:nvCxnSpPr>
          <p:cNvPr id="92" name="直接箭头连接符 91"/>
          <p:cNvCxnSpPr/>
          <p:nvPr/>
        </p:nvCxnSpPr>
        <p:spPr>
          <a:xfrm>
            <a:off x="1849684" y="1301547"/>
            <a:ext cx="8736" cy="457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/>
          <p:nvPr/>
        </p:nvCxnSpPr>
        <p:spPr>
          <a:xfrm flipH="1">
            <a:off x="846359" y="2287787"/>
            <a:ext cx="847167" cy="24389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9" name="圆角矩形 98"/>
          <p:cNvSpPr/>
          <p:nvPr/>
        </p:nvSpPr>
        <p:spPr>
          <a:xfrm>
            <a:off x="1902905" y="3283529"/>
            <a:ext cx="2373531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rgbClr val="C00000"/>
                </a:solidFill>
              </a:rPr>
              <a:t>矩阵的对角化（相似变换）</a:t>
            </a:r>
          </a:p>
        </p:txBody>
      </p:sp>
      <p:cxnSp>
        <p:nvCxnSpPr>
          <p:cNvPr id="105" name="直接箭头连接符 104"/>
          <p:cNvCxnSpPr/>
          <p:nvPr/>
        </p:nvCxnSpPr>
        <p:spPr>
          <a:xfrm flipH="1" flipV="1">
            <a:off x="2050923" y="2287787"/>
            <a:ext cx="938545" cy="8846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/>
          <p:nvPr/>
        </p:nvCxnSpPr>
        <p:spPr>
          <a:xfrm flipV="1">
            <a:off x="1205614" y="4096575"/>
            <a:ext cx="1503933" cy="8127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曲线连接符 73"/>
          <p:cNvCxnSpPr/>
          <p:nvPr/>
        </p:nvCxnSpPr>
        <p:spPr>
          <a:xfrm rot="5400000">
            <a:off x="3899533" y="2390432"/>
            <a:ext cx="909783" cy="876411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/>
          <p:nvPr/>
        </p:nvCxnSpPr>
        <p:spPr>
          <a:xfrm flipH="1" flipV="1">
            <a:off x="3320922" y="4084262"/>
            <a:ext cx="179660" cy="4777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8" name="圆角矩形 117"/>
          <p:cNvSpPr/>
          <p:nvPr/>
        </p:nvSpPr>
        <p:spPr>
          <a:xfrm>
            <a:off x="1456234" y="5458698"/>
            <a:ext cx="1845753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rgbClr val="C00000"/>
                </a:solidFill>
              </a:rPr>
              <a:t>实二次型</a:t>
            </a:r>
          </a:p>
        </p:txBody>
      </p:sp>
      <p:cxnSp>
        <p:nvCxnSpPr>
          <p:cNvPr id="119" name="直接箭头连接符 118"/>
          <p:cNvCxnSpPr/>
          <p:nvPr/>
        </p:nvCxnSpPr>
        <p:spPr>
          <a:xfrm flipH="1" flipV="1">
            <a:off x="1053394" y="5483573"/>
            <a:ext cx="575971" cy="3188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3" name="圆角矩形 122"/>
          <p:cNvSpPr/>
          <p:nvPr/>
        </p:nvSpPr>
        <p:spPr>
          <a:xfrm>
            <a:off x="5501641" y="2908669"/>
            <a:ext cx="2246516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solidFill>
                  <a:srgbClr val="002060"/>
                </a:solidFill>
              </a:rPr>
              <a:t>欧式空间</a:t>
            </a:r>
          </a:p>
        </p:txBody>
      </p:sp>
      <p:sp>
        <p:nvSpPr>
          <p:cNvPr id="124" name="圆角矩形 123"/>
          <p:cNvSpPr/>
          <p:nvPr/>
        </p:nvSpPr>
        <p:spPr>
          <a:xfrm>
            <a:off x="4368800" y="1793377"/>
            <a:ext cx="1845753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rgbClr val="002060"/>
                </a:solidFill>
              </a:rPr>
              <a:t>标准正交基</a:t>
            </a:r>
          </a:p>
        </p:txBody>
      </p:sp>
      <p:sp>
        <p:nvSpPr>
          <p:cNvPr id="125" name="圆角矩形 124"/>
          <p:cNvSpPr/>
          <p:nvPr/>
        </p:nvSpPr>
        <p:spPr>
          <a:xfrm>
            <a:off x="3482109" y="670842"/>
            <a:ext cx="2424545" cy="1200722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</a:rPr>
              <a:t>Gram-Schmidt</a:t>
            </a:r>
            <a:r>
              <a:rPr lang="zh-CN" altLang="en-US" sz="2000" dirty="0">
                <a:solidFill>
                  <a:srgbClr val="C00000"/>
                </a:solidFill>
              </a:rPr>
              <a:t>正交化方法</a:t>
            </a:r>
          </a:p>
        </p:txBody>
      </p:sp>
      <p:cxnSp>
        <p:nvCxnSpPr>
          <p:cNvPr id="126" name="肘形连接符 125"/>
          <p:cNvCxnSpPr/>
          <p:nvPr/>
        </p:nvCxnSpPr>
        <p:spPr>
          <a:xfrm rot="5400000" flipH="1" flipV="1">
            <a:off x="4598274" y="1763753"/>
            <a:ext cx="416422" cy="2770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直接箭头连接符 126"/>
          <p:cNvCxnSpPr/>
          <p:nvPr/>
        </p:nvCxnSpPr>
        <p:spPr>
          <a:xfrm>
            <a:off x="5860067" y="2461494"/>
            <a:ext cx="159666" cy="5191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9" name="圆角矩形 128"/>
          <p:cNvSpPr/>
          <p:nvPr/>
        </p:nvSpPr>
        <p:spPr>
          <a:xfrm>
            <a:off x="2989468" y="5602650"/>
            <a:ext cx="3522167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rgbClr val="002060"/>
                </a:solidFill>
              </a:rPr>
              <a:t>解析几何</a:t>
            </a:r>
          </a:p>
        </p:txBody>
      </p:sp>
      <p:sp>
        <p:nvSpPr>
          <p:cNvPr id="130" name="圆角矩形 129"/>
          <p:cNvSpPr/>
          <p:nvPr/>
        </p:nvSpPr>
        <p:spPr>
          <a:xfrm>
            <a:off x="5349368" y="6148376"/>
            <a:ext cx="1845753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rgbClr val="002060"/>
                </a:solidFill>
              </a:rPr>
              <a:t>直线、平面</a:t>
            </a:r>
          </a:p>
        </p:txBody>
      </p:sp>
      <p:sp>
        <p:nvSpPr>
          <p:cNvPr id="131" name="圆角矩形 130"/>
          <p:cNvSpPr/>
          <p:nvPr/>
        </p:nvSpPr>
        <p:spPr>
          <a:xfrm>
            <a:off x="2278269" y="6119102"/>
            <a:ext cx="2496923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rgbClr val="002060"/>
                </a:solidFill>
              </a:rPr>
              <a:t>二次曲面、曲线</a:t>
            </a:r>
          </a:p>
        </p:txBody>
      </p:sp>
      <p:cxnSp>
        <p:nvCxnSpPr>
          <p:cNvPr id="133" name="曲线连接符 132"/>
          <p:cNvCxnSpPr>
            <a:endCxn id="131" idx="1"/>
          </p:cNvCxnSpPr>
          <p:nvPr/>
        </p:nvCxnSpPr>
        <p:spPr>
          <a:xfrm rot="16200000" flipH="1">
            <a:off x="1958856" y="6150670"/>
            <a:ext cx="406413" cy="23241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4" name="圆角矩形 133"/>
          <p:cNvSpPr/>
          <p:nvPr/>
        </p:nvSpPr>
        <p:spPr>
          <a:xfrm>
            <a:off x="5501642" y="2908669"/>
            <a:ext cx="2246516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3000" dirty="0">
                <a:solidFill>
                  <a:srgbClr val="002060"/>
                </a:solidFill>
              </a:rPr>
              <a:t>欧式空间</a:t>
            </a:r>
          </a:p>
        </p:txBody>
      </p:sp>
      <p:sp>
        <p:nvSpPr>
          <p:cNvPr id="135" name="圆角矩形 134"/>
          <p:cNvSpPr/>
          <p:nvPr/>
        </p:nvSpPr>
        <p:spPr>
          <a:xfrm>
            <a:off x="4368801" y="1793377"/>
            <a:ext cx="1845753" cy="7019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500" dirty="0">
                <a:solidFill>
                  <a:srgbClr val="002060"/>
                </a:solidFill>
              </a:rPr>
              <a:t>标准正交基</a:t>
            </a:r>
          </a:p>
        </p:txBody>
      </p:sp>
      <p:sp>
        <p:nvSpPr>
          <p:cNvPr id="136" name="圆角矩形 135"/>
          <p:cNvSpPr/>
          <p:nvPr/>
        </p:nvSpPr>
        <p:spPr>
          <a:xfrm>
            <a:off x="3482110" y="670842"/>
            <a:ext cx="2424545" cy="1200722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</a:rPr>
              <a:t>Gram-Schmidt</a:t>
            </a:r>
            <a:r>
              <a:rPr lang="zh-CN" altLang="en-US" sz="2000" dirty="0">
                <a:solidFill>
                  <a:srgbClr val="C00000"/>
                </a:solidFill>
              </a:rPr>
              <a:t>正交化方法</a:t>
            </a:r>
          </a:p>
        </p:txBody>
      </p:sp>
      <p:cxnSp>
        <p:nvCxnSpPr>
          <p:cNvPr id="138" name="肘形连接符 137"/>
          <p:cNvCxnSpPr/>
          <p:nvPr/>
        </p:nvCxnSpPr>
        <p:spPr>
          <a:xfrm rot="5400000" flipH="1" flipV="1">
            <a:off x="4598275" y="1763753"/>
            <a:ext cx="416422" cy="2770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曲线连接符 144"/>
          <p:cNvCxnSpPr/>
          <p:nvPr/>
        </p:nvCxnSpPr>
        <p:spPr>
          <a:xfrm rot="5400000">
            <a:off x="4615084" y="4112495"/>
            <a:ext cx="2056668" cy="1052946"/>
          </a:xfrm>
          <a:prstGeom prst="curvedConnector3">
            <a:avLst>
              <a:gd name="adj1" fmla="val 63473"/>
            </a:avLst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6" name="曲线连接符 145"/>
          <p:cNvCxnSpPr/>
          <p:nvPr/>
        </p:nvCxnSpPr>
        <p:spPr>
          <a:xfrm rot="5400000">
            <a:off x="4774259" y="3037149"/>
            <a:ext cx="3325089" cy="1998286"/>
          </a:xfrm>
          <a:prstGeom prst="curvedConnector3">
            <a:avLst>
              <a:gd name="adj1" fmla="val 82778"/>
            </a:avLst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7" name="曲线连接符 146"/>
          <p:cNvCxnSpPr/>
          <p:nvPr/>
        </p:nvCxnSpPr>
        <p:spPr>
          <a:xfrm rot="5400000">
            <a:off x="3899533" y="2390433"/>
            <a:ext cx="909783" cy="876411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8" name="曲线连接符 147"/>
          <p:cNvCxnSpPr/>
          <p:nvPr/>
        </p:nvCxnSpPr>
        <p:spPr>
          <a:xfrm rot="16200000" flipH="1">
            <a:off x="1958857" y="6150671"/>
            <a:ext cx="406413" cy="23241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9" name="曲线连接符 148"/>
          <p:cNvCxnSpPr>
            <a:stCxn id="135" idx="2"/>
          </p:cNvCxnSpPr>
          <p:nvPr/>
        </p:nvCxnSpPr>
        <p:spPr>
          <a:xfrm rot="5400000">
            <a:off x="3651052" y="3213091"/>
            <a:ext cx="2358377" cy="922877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0" name="曲线连接符 149"/>
          <p:cNvCxnSpPr/>
          <p:nvPr/>
        </p:nvCxnSpPr>
        <p:spPr>
          <a:xfrm rot="5400000">
            <a:off x="4615085" y="4112496"/>
            <a:ext cx="2056668" cy="1052946"/>
          </a:xfrm>
          <a:prstGeom prst="curvedConnector3">
            <a:avLst>
              <a:gd name="adj1" fmla="val 63473"/>
            </a:avLst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1" name="曲线连接符 150"/>
          <p:cNvCxnSpPr/>
          <p:nvPr/>
        </p:nvCxnSpPr>
        <p:spPr>
          <a:xfrm rot="5400000">
            <a:off x="4774260" y="3037152"/>
            <a:ext cx="3325089" cy="1998286"/>
          </a:xfrm>
          <a:prstGeom prst="curvedConnector3">
            <a:avLst>
              <a:gd name="adj1" fmla="val 82778"/>
            </a:avLst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2" name="曲线连接符 151"/>
          <p:cNvCxnSpPr/>
          <p:nvPr/>
        </p:nvCxnSpPr>
        <p:spPr>
          <a:xfrm rot="5400000">
            <a:off x="3899534" y="2390434"/>
            <a:ext cx="909783" cy="876411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086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83491" y="554184"/>
                <a:ext cx="7998691" cy="2339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矩阵：</a:t>
                </a:r>
                <a:r>
                  <a:rPr lang="zh-CN" altLang="en-US" sz="2500" dirty="0"/>
                  <a:t>由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个数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=1,⋯,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=1,⋯,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500" dirty="0"/>
                  <a:t>排成的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500" dirty="0"/>
                  <a:t>行，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列的矩形数表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称为一个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矩阵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91" y="554184"/>
                <a:ext cx="7998691" cy="2339167"/>
              </a:xfrm>
              <a:prstGeom prst="rect">
                <a:avLst/>
              </a:prstGeom>
              <a:blipFill>
                <a:blip r:embed="rId2"/>
                <a:stretch>
                  <a:fillRect l="-1220" t="-2083" b="-5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692735" y="2893351"/>
            <a:ext cx="79986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rgbClr val="C00000"/>
                </a:solidFill>
              </a:rPr>
              <a:t>特殊的矩阵：</a:t>
            </a:r>
            <a:r>
              <a:rPr lang="zh-CN" altLang="en-US" sz="2500" dirty="0"/>
              <a:t>零矩阵，单位矩阵，行矩阵（列矩阵），上（下）三角矩阵，对角矩阵，对称（反对称）矩阵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3497" y="3916227"/>
            <a:ext cx="79986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rgbClr val="C00000"/>
                </a:solidFill>
              </a:rPr>
              <a:t>矩阵的线性运算：</a:t>
            </a:r>
            <a:r>
              <a:rPr lang="zh-CN" altLang="en-US" sz="2500" dirty="0"/>
              <a:t>加法、数量乘法；联想线性空间的定义（</a:t>
            </a:r>
            <a:r>
              <a:rPr lang="zh-CN" altLang="en-US" sz="2500" dirty="0">
                <a:solidFill>
                  <a:srgbClr val="C00000"/>
                </a:solidFill>
              </a:rPr>
              <a:t>关于加法、数乘封闭，</a:t>
            </a:r>
            <a:r>
              <a:rPr lang="en-US" altLang="zh-CN" sz="2500" dirty="0">
                <a:solidFill>
                  <a:srgbClr val="C00000"/>
                </a:solidFill>
              </a:rPr>
              <a:t>8</a:t>
            </a:r>
            <a:r>
              <a:rPr lang="zh-CN" altLang="en-US" sz="2500" dirty="0">
                <a:solidFill>
                  <a:srgbClr val="C00000"/>
                </a:solidFill>
              </a:rPr>
              <a:t>条性质</a:t>
            </a:r>
            <a:r>
              <a:rPr lang="zh-CN" altLang="en-US" sz="2500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88116" y="4826006"/>
                <a:ext cx="7998691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转置：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500" dirty="0"/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500" dirty="0"/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500" dirty="0"/>
                  <a:t> </a:t>
                </a:r>
                <a:r>
                  <a:rPr lang="en-US" altLang="zh-CN" sz="2500" dirty="0">
                    <a:solidFill>
                      <a:srgbClr val="C00000"/>
                    </a:solidFill>
                  </a:rPr>
                  <a:t> </a:t>
                </a:r>
                <a:endParaRPr lang="zh-CN" altLang="en-US" sz="25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16" y="4826006"/>
                <a:ext cx="7998691" cy="477054"/>
              </a:xfrm>
              <a:prstGeom prst="rect">
                <a:avLst/>
              </a:prstGeom>
              <a:blipFill>
                <a:blip r:embed="rId3"/>
                <a:stretch>
                  <a:fillRect l="-1296" t="-10256" b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92735" y="5384805"/>
                <a:ext cx="799869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方阵的行列式：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5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zh-CN" sz="25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altLang="zh-CN" sz="25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5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500" b="0" i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500" dirty="0"/>
                  <a:t>,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500" b="0" i="0" dirty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𝑘𝐴</m:t>
                            </m:r>
                          </m:e>
                        </m:d>
                      </m:e>
                    </m:func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500" b="0" i="0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500" dirty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500" b="0" i="0" dirty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e>
                    </m:func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500" b="0" i="0" dirty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altLang="zh-CN" sz="2500" b="0" i="0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500" dirty="0">
                    <a:solidFill>
                      <a:srgbClr val="C00000"/>
                    </a:solidFill>
                  </a:rPr>
                  <a:t> </a:t>
                </a:r>
                <a:endParaRPr lang="zh-CN" altLang="en-US" sz="25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35" y="5384805"/>
                <a:ext cx="7998691" cy="861774"/>
              </a:xfrm>
              <a:prstGeom prst="rect">
                <a:avLst/>
              </a:prstGeom>
              <a:blipFill>
                <a:blip r:embed="rId4"/>
                <a:stretch>
                  <a:fillRect l="-1296" t="-4930" r="-1067" b="-9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78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83491" y="554184"/>
                <a:ext cx="7998691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逆矩阵：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阶方阵，如果存在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阶方阵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500" dirty="0"/>
                  <a:t>，使得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𝐵𝐴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则称方阵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sz="2500" dirty="0"/>
                  <a:t>可逆的，并称方阵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500" dirty="0"/>
                  <a:t>为方阵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的逆矩阵，记为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2500" dirty="0"/>
                  <a:t>.</a:t>
                </a:r>
                <a:endParaRPr lang="en-US" altLang="zh-CN" sz="2500" b="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91" y="554184"/>
                <a:ext cx="7998691" cy="1631216"/>
              </a:xfrm>
              <a:prstGeom prst="rect">
                <a:avLst/>
              </a:prstGeom>
              <a:blipFill>
                <a:blip r:embed="rId2"/>
                <a:stretch>
                  <a:fillRect l="-1220" t="-2996" b="-8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88111" y="2279582"/>
                <a:ext cx="7998691" cy="203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伴随矩阵：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11" y="2279582"/>
                <a:ext cx="7998691" cy="2031582"/>
              </a:xfrm>
              <a:prstGeom prst="rect">
                <a:avLst/>
              </a:prstGeom>
              <a:blipFill>
                <a:blip r:embed="rId3"/>
                <a:stretch>
                  <a:fillRect l="-1296" t="-24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25056" y="4419612"/>
                <a:ext cx="799869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可逆条件：</a:t>
                </a:r>
                <a:r>
                  <a:rPr lang="zh-CN" altLang="en-US" sz="2500" dirty="0"/>
                  <a:t>如果同阶方阵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500" b="0" dirty="0"/>
                  <a:t>满足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500" b="0" dirty="0"/>
                  <a:t>，则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500" b="0" dirty="0"/>
                  <a:t>均可逆，且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2500" b="0" dirty="0"/>
                  <a:t> </a:t>
                </a:r>
                <a:r>
                  <a:rPr lang="zh-CN" altLang="en-US" sz="2500" b="0" dirty="0">
                    <a:solidFill>
                      <a:srgbClr val="C00000"/>
                    </a:solidFill>
                  </a:rPr>
                  <a:t>（经常用来证明可逆）</a:t>
                </a:r>
                <a:endParaRPr lang="en-US" altLang="zh-CN" sz="25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6" y="4419612"/>
                <a:ext cx="7998691" cy="861774"/>
              </a:xfrm>
              <a:prstGeom prst="rect">
                <a:avLst/>
              </a:prstGeom>
              <a:blipFill>
                <a:blip r:embed="rId4"/>
                <a:stretch>
                  <a:fillRect l="-1296" t="-4965" r="-5259" b="-17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29678" y="5375568"/>
                <a:ext cx="8238831" cy="894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性质：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500" b="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5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500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5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5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500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500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500" b="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500" b="0" dirty="0"/>
              </a:p>
              <a:p>
                <a:r>
                  <a:rPr lang="en-US" altLang="zh-CN" sz="2500" b="0" dirty="0"/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sz="2500" b="0" dirty="0"/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e>
                      <m:sup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500" b="0" dirty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e>
                      <m:sup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2500" b="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78" y="5375568"/>
                <a:ext cx="8238831" cy="894669"/>
              </a:xfrm>
              <a:prstGeom prst="rect">
                <a:avLst/>
              </a:prstGeom>
              <a:blipFill>
                <a:blip r:embed="rId5"/>
                <a:stretch>
                  <a:fillRect l="-1258" t="-5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661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65026" y="498760"/>
                <a:ext cx="8238831" cy="3754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分块矩阵：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500" b="0" dirty="0"/>
                  <a:t>均为方阵，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500" b="0" dirty="0"/>
                  <a:t>为任意的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500" b="0" dirty="0"/>
                  <a:t>矩阵，则</a:t>
                </a:r>
                <a:endParaRPr lang="en-US" altLang="zh-CN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sSup>
                                  <m:sSup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500" b="0" dirty="0"/>
              </a:p>
              <a:p>
                <a:r>
                  <a:rPr lang="en-US" altLang="zh-CN" sz="2500" dirty="0"/>
                  <a:t>(</a:t>
                </a:r>
                <a:r>
                  <a:rPr lang="zh-CN" altLang="en-US" sz="2500" dirty="0"/>
                  <a:t>例</a:t>
                </a:r>
                <a:r>
                  <a:rPr lang="en-US" altLang="zh-CN" sz="2500" dirty="0"/>
                  <a:t>2.3.2</a:t>
                </a:r>
                <a:r>
                  <a:rPr lang="zh-CN" altLang="en-US" sz="2500" dirty="0"/>
                  <a:t>，</a:t>
                </a:r>
                <a:r>
                  <a:rPr lang="en-US" altLang="zh-CN" sz="2500" dirty="0"/>
                  <a:t>P59)</a:t>
                </a:r>
                <a:endParaRPr lang="en-US" altLang="zh-CN" sz="2500" b="0" dirty="0"/>
              </a:p>
              <a:p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𝑑𝑒𝑡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5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𝐴𝐷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𝐶𝐵</m:t>
                            </m:r>
                          </m:e>
                        </m:d>
                      </m:e>
                    </m:func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𝑖𝑓</m:t>
                    </m:r>
                    <m:func>
                      <m:func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5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≠0,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𝐴𝐶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𝐶𝐴</m:t>
                    </m:r>
                  </m:oMath>
                </a14:m>
                <a:r>
                  <a:rPr lang="en-US" altLang="zh-CN" sz="2500" b="0" dirty="0"/>
                  <a:t> (</a:t>
                </a:r>
                <a:r>
                  <a:rPr lang="zh-CN" altLang="en-US" sz="2500" b="0" dirty="0"/>
                  <a:t>习题</a:t>
                </a:r>
                <a:r>
                  <a:rPr lang="en-US" altLang="zh-CN" sz="2500" b="0" dirty="0"/>
                  <a:t>B</a:t>
                </a:r>
                <a:r>
                  <a:rPr lang="zh-CN" altLang="en-US" sz="2500" b="0" dirty="0"/>
                  <a:t>，</a:t>
                </a:r>
                <a:r>
                  <a:rPr lang="en-US" altLang="zh-CN" sz="2500" b="0" dirty="0"/>
                  <a:t>P61)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26" y="498760"/>
                <a:ext cx="8238831" cy="3754810"/>
              </a:xfrm>
              <a:prstGeom prst="rect">
                <a:avLst/>
              </a:prstGeom>
              <a:blipFill>
                <a:blip r:embed="rId2"/>
                <a:stretch>
                  <a:fillRect l="-1183" t="-1299" r="-5030" b="-3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60408" y="4253339"/>
                <a:ext cx="8238831" cy="1680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初等变换：</a:t>
                </a:r>
                <a:r>
                  <a:rPr lang="zh-CN" altLang="en-US" sz="2500" dirty="0"/>
                  <a:t>初等矩阵</a:t>
                </a:r>
                <a:endParaRPr lang="en-US" altLang="zh-CN" sz="2500" dirty="0"/>
              </a:p>
              <a:p>
                <a:r>
                  <a:rPr lang="en-US" altLang="zh-CN" sz="2500" b="0" dirty="0"/>
                  <a:t>	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CN" altLang="en-US" sz="2500" b="0" dirty="0"/>
                  <a:t>：交换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500" b="0" dirty="0"/>
                  <a:t>的第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500" b="0" dirty="0"/>
                  <a:t>行和第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行</m:t>
                    </m:r>
                  </m:oMath>
                </a14:m>
                <a:r>
                  <a:rPr lang="zh-CN" altLang="en-US" sz="2500" b="0" dirty="0"/>
                  <a:t>得到的矩阵</a:t>
                </a:r>
                <a:r>
                  <a:rPr lang="en-US" altLang="zh-CN" sz="2500" b="0" dirty="0"/>
                  <a:t> </a:t>
                </a:r>
              </a:p>
              <a:p>
                <a:r>
                  <a:rPr lang="en-US" altLang="zh-CN" sz="2500" b="0" dirty="0"/>
                  <a:t>	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5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500" b="0" dirty="0">
                    <a:latin typeface="Cambria Math" panose="02040503050406030204" pitchFamily="18" charset="0"/>
                  </a:rPr>
                  <a:t>: </a:t>
                </a:r>
                <a:r>
                  <a:rPr lang="zh-CN" altLang="en-US" sz="2500" b="0" dirty="0">
                    <a:latin typeface="Cambria Math" panose="02040503050406030204" pitchFamily="18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500" b="0" dirty="0">
                    <a:latin typeface="Cambria Math" panose="02040503050406030204" pitchFamily="18" charset="0"/>
                  </a:rPr>
                  <a:t>的第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行</m:t>
                    </m:r>
                  </m:oMath>
                </a14:m>
                <a:r>
                  <a:rPr lang="zh-CN" altLang="en-US" sz="2500" b="0" dirty="0">
                    <a:latin typeface="Cambria Math" panose="02040503050406030204" pitchFamily="18" charset="0"/>
                  </a:rPr>
                  <a:t>乘以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500" b="0" dirty="0">
                    <a:latin typeface="Cambria Math" panose="02040503050406030204" pitchFamily="18" charset="0"/>
                  </a:rPr>
                  <a:t>得到的矩阵</a:t>
                </a:r>
                <a:endParaRPr lang="en-US" altLang="zh-CN" sz="2500" b="0" dirty="0">
                  <a:latin typeface="Cambria Math" panose="02040503050406030204" pitchFamily="18" charset="0"/>
                </a:endParaRPr>
              </a:p>
              <a:p>
                <a:r>
                  <a:rPr lang="en-US" altLang="zh-CN" sz="2500" b="0" dirty="0"/>
                  <a:t>	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500" b="0" dirty="0"/>
                  <a:t>：将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500" b="0" dirty="0"/>
                  <a:t>的第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行</m:t>
                    </m:r>
                  </m:oMath>
                </a14:m>
                <a:r>
                  <a:rPr lang="zh-CN" altLang="en-US" sz="2500" b="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500" b="0" dirty="0"/>
                  <a:t>倍加到第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行</m:t>
                    </m:r>
                  </m:oMath>
                </a14:m>
                <a:r>
                  <a:rPr lang="zh-CN" altLang="en-US" sz="2500" b="0" dirty="0"/>
                  <a:t>得到的矩阵</a:t>
                </a:r>
                <a:endParaRPr lang="en-US" altLang="zh-CN" sz="2500" b="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08" y="4253339"/>
                <a:ext cx="8238831" cy="1680717"/>
              </a:xfrm>
              <a:prstGeom prst="rect">
                <a:avLst/>
              </a:prstGeom>
              <a:blipFill>
                <a:blip r:embed="rId3"/>
                <a:stretch>
                  <a:fillRect l="-1183" t="-2909" b="-8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97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23850" y="829249"/>
            <a:ext cx="6553200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初等变换与初等矩阵的关系</a:t>
            </a:r>
            <a:r>
              <a:rPr lang="en-US" altLang="zh-CN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en-US" altLang="zh-CN" sz="2500" dirty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395288" y="1405512"/>
            <a:ext cx="777716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eaLnBrk="0" hangingPunct="0"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4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对矩阵</a:t>
            </a:r>
            <a:r>
              <a:rPr lang="en-US" altLang="zh-CN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施行一次初等</a:t>
            </a:r>
            <a:r>
              <a:rPr lang="zh-CN" altLang="en-US" sz="25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行变换</a:t>
            </a:r>
            <a:r>
              <a:rPr lang="zh-CN" altLang="en-US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，相当于对</a:t>
            </a:r>
            <a:r>
              <a:rPr lang="en-US" altLang="zh-CN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5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左乘</a:t>
            </a:r>
            <a:r>
              <a:rPr lang="zh-CN" altLang="en-US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一个相应的初等矩阵；对矩阵</a:t>
            </a:r>
            <a:r>
              <a:rPr lang="en-US" altLang="zh-CN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施行一次初等</a:t>
            </a:r>
            <a:r>
              <a:rPr lang="zh-CN" altLang="en-US" sz="25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列变换，</a:t>
            </a:r>
            <a:r>
              <a:rPr lang="zh-CN" altLang="en-US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相当于对</a:t>
            </a:r>
            <a:r>
              <a:rPr lang="en-US" altLang="zh-CN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5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右乘</a:t>
            </a:r>
            <a:r>
              <a:rPr lang="zh-CN" altLang="en-US" sz="2500" b="1" dirty="0">
                <a:latin typeface="黑体" panose="02010609060101010101" pitchFamily="49" charset="-122"/>
                <a:ea typeface="黑体" panose="02010609060101010101" pitchFamily="49" charset="-122"/>
              </a:rPr>
              <a:t>一个相应的初等矩阵</a:t>
            </a:r>
            <a:r>
              <a:rPr lang="en-US" altLang="zh-CN" sz="2500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en-US" altLang="zh-CN" sz="2500" dirty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323850" y="2838593"/>
            <a:ext cx="8640763" cy="2592387"/>
            <a:chOff x="204" y="1439"/>
            <a:chExt cx="5443" cy="1633"/>
          </a:xfrm>
        </p:grpSpPr>
        <p:graphicFrame>
          <p:nvGraphicFramePr>
            <p:cNvPr id="5" name="Object 11"/>
            <p:cNvGraphicFramePr>
              <a:graphicFrameLocks noChangeAspect="1"/>
            </p:cNvGraphicFramePr>
            <p:nvPr/>
          </p:nvGraphicFramePr>
          <p:xfrm>
            <a:off x="295" y="1892"/>
            <a:ext cx="229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2" r:id="rId3" imgW="3644900" imgH="381000" progId="Equation.3">
                    <p:embed/>
                  </p:oleObj>
                </mc:Choice>
                <mc:Fallback>
                  <p:oleObj r:id="rId3" imgW="3644900" imgH="381000" progId="Equation.3">
                    <p:embed/>
                    <p:pic>
                      <p:nvPicPr>
                        <p:cNvPr id="21508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" y="1892"/>
                          <a:ext cx="2298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12"/>
            <p:cNvGraphicFramePr>
              <a:graphicFrameLocks noChangeAspect="1"/>
            </p:cNvGraphicFramePr>
            <p:nvPr/>
          </p:nvGraphicFramePr>
          <p:xfrm>
            <a:off x="565" y="1740"/>
            <a:ext cx="560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3" r:id="rId5" imgW="889000" imgH="419100" progId="Equation.3">
                    <p:embed/>
                  </p:oleObj>
                </mc:Choice>
                <mc:Fallback>
                  <p:oleObj r:id="rId5" imgW="889000" imgH="419100" progId="Equation.3">
                    <p:embed/>
                    <p:pic>
                      <p:nvPicPr>
                        <p:cNvPr id="2150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5" y="1740"/>
                          <a:ext cx="560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Line 13"/>
            <p:cNvSpPr>
              <a:spLocks noChangeShapeType="1"/>
            </p:cNvSpPr>
            <p:nvPr/>
          </p:nvSpPr>
          <p:spPr bwMode="auto">
            <a:xfrm>
              <a:off x="529" y="2028"/>
              <a:ext cx="6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8" name="Object 14"/>
            <p:cNvGraphicFramePr>
              <a:graphicFrameLocks noChangeAspect="1"/>
            </p:cNvGraphicFramePr>
            <p:nvPr/>
          </p:nvGraphicFramePr>
          <p:xfrm>
            <a:off x="259" y="2300"/>
            <a:ext cx="237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4" r:id="rId7" imgW="3759200" imgH="381000" progId="Equation.3">
                    <p:embed/>
                  </p:oleObj>
                </mc:Choice>
                <mc:Fallback>
                  <p:oleObj r:id="rId7" imgW="3759200" imgH="381000" progId="Equation.3">
                    <p:embed/>
                    <p:pic>
                      <p:nvPicPr>
                        <p:cNvPr id="21511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" y="2300"/>
                          <a:ext cx="237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15"/>
            <p:cNvGraphicFramePr>
              <a:graphicFrameLocks noChangeAspect="1"/>
            </p:cNvGraphicFramePr>
            <p:nvPr/>
          </p:nvGraphicFramePr>
          <p:xfrm>
            <a:off x="665" y="2174"/>
            <a:ext cx="224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5" r:id="rId9" imgW="355446" imgH="380835" progId="Equation.3">
                    <p:embed/>
                  </p:oleObj>
                </mc:Choice>
                <mc:Fallback>
                  <p:oleObj r:id="rId9" imgW="355446" imgH="380835" progId="Equation.3">
                    <p:embed/>
                    <p:pic>
                      <p:nvPicPr>
                        <p:cNvPr id="21512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5" y="2174"/>
                          <a:ext cx="224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Line 16"/>
            <p:cNvSpPr>
              <a:spLocks noChangeShapeType="1"/>
            </p:cNvSpPr>
            <p:nvPr/>
          </p:nvSpPr>
          <p:spPr bwMode="auto">
            <a:xfrm>
              <a:off x="484" y="2436"/>
              <a:ext cx="6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1" name="Object 17"/>
            <p:cNvGraphicFramePr>
              <a:graphicFrameLocks noChangeAspect="1"/>
            </p:cNvGraphicFramePr>
            <p:nvPr/>
          </p:nvGraphicFramePr>
          <p:xfrm>
            <a:off x="257" y="2709"/>
            <a:ext cx="2538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6" r:id="rId11" imgW="4025900" imgH="381000" progId="Equation.3">
                    <p:embed/>
                  </p:oleObj>
                </mc:Choice>
                <mc:Fallback>
                  <p:oleObj r:id="rId11" imgW="4025900" imgH="381000" progId="Equation.3">
                    <p:embed/>
                    <p:pic>
                      <p:nvPicPr>
                        <p:cNvPr id="21514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" y="2709"/>
                          <a:ext cx="2538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8"/>
            <p:cNvGraphicFramePr>
              <a:graphicFrameLocks noChangeAspect="1"/>
            </p:cNvGraphicFramePr>
            <p:nvPr/>
          </p:nvGraphicFramePr>
          <p:xfrm>
            <a:off x="503" y="2561"/>
            <a:ext cx="544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7" r:id="rId13" imgW="863225" imgH="418918" progId="Equation.3">
                    <p:embed/>
                  </p:oleObj>
                </mc:Choice>
                <mc:Fallback>
                  <p:oleObj r:id="rId13" imgW="863225" imgH="418918" progId="Equation.3">
                    <p:embed/>
                    <p:pic>
                      <p:nvPicPr>
                        <p:cNvPr id="21515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" y="2561"/>
                          <a:ext cx="544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Line 19"/>
            <p:cNvSpPr>
              <a:spLocks noChangeShapeType="1"/>
            </p:cNvSpPr>
            <p:nvPr/>
          </p:nvSpPr>
          <p:spPr bwMode="auto">
            <a:xfrm>
              <a:off x="482" y="2845"/>
              <a:ext cx="6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4" name="Object 20"/>
            <p:cNvGraphicFramePr>
              <a:graphicFrameLocks noChangeAspect="1"/>
            </p:cNvGraphicFramePr>
            <p:nvPr/>
          </p:nvGraphicFramePr>
          <p:xfrm>
            <a:off x="3097" y="1892"/>
            <a:ext cx="229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8" r:id="rId15" imgW="3632200" imgH="381000" progId="Equation.3">
                    <p:embed/>
                  </p:oleObj>
                </mc:Choice>
                <mc:Fallback>
                  <p:oleObj r:id="rId15" imgW="3632200" imgH="381000" progId="Equation.3">
                    <p:embed/>
                    <p:pic>
                      <p:nvPicPr>
                        <p:cNvPr id="21517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7" y="1892"/>
                          <a:ext cx="229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21"/>
            <p:cNvGraphicFramePr>
              <a:graphicFrameLocks noChangeAspect="1"/>
            </p:cNvGraphicFramePr>
            <p:nvPr/>
          </p:nvGraphicFramePr>
          <p:xfrm>
            <a:off x="3339" y="1740"/>
            <a:ext cx="60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9" r:id="rId17" imgW="965200" imgH="419100" progId="Equation.3">
                    <p:embed/>
                  </p:oleObj>
                </mc:Choice>
                <mc:Fallback>
                  <p:oleObj r:id="rId17" imgW="965200" imgH="419100" progId="Equation.3">
                    <p:embed/>
                    <p:pic>
                      <p:nvPicPr>
                        <p:cNvPr id="21518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9" y="1740"/>
                          <a:ext cx="608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Line 22"/>
            <p:cNvSpPr>
              <a:spLocks noChangeShapeType="1"/>
            </p:cNvSpPr>
            <p:nvPr/>
          </p:nvSpPr>
          <p:spPr bwMode="auto">
            <a:xfrm>
              <a:off x="3327" y="2028"/>
              <a:ext cx="6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7" name="Object 23"/>
            <p:cNvGraphicFramePr>
              <a:graphicFrameLocks noChangeAspect="1"/>
            </p:cNvGraphicFramePr>
            <p:nvPr/>
          </p:nvGraphicFramePr>
          <p:xfrm>
            <a:off x="3061" y="2300"/>
            <a:ext cx="2362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0" r:id="rId19" imgW="3746500" imgH="381000" progId="Equation.3">
                    <p:embed/>
                  </p:oleObj>
                </mc:Choice>
                <mc:Fallback>
                  <p:oleObj r:id="rId19" imgW="3746500" imgH="381000" progId="Equation.3">
                    <p:embed/>
                    <p:pic>
                      <p:nvPicPr>
                        <p:cNvPr id="2152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1" y="2300"/>
                          <a:ext cx="2362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24"/>
            <p:cNvGraphicFramePr>
              <a:graphicFrameLocks noChangeAspect="1"/>
            </p:cNvGraphicFramePr>
            <p:nvPr/>
          </p:nvGraphicFramePr>
          <p:xfrm>
            <a:off x="3447" y="2174"/>
            <a:ext cx="25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1" r:id="rId21" imgW="406224" imgH="380835" progId="Equation.3">
                    <p:embed/>
                  </p:oleObj>
                </mc:Choice>
                <mc:Fallback>
                  <p:oleObj r:id="rId21" imgW="406224" imgH="380835" progId="Equation.3">
                    <p:embed/>
                    <p:pic>
                      <p:nvPicPr>
                        <p:cNvPr id="21521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47" y="2174"/>
                          <a:ext cx="25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Line 25"/>
            <p:cNvSpPr>
              <a:spLocks noChangeShapeType="1"/>
            </p:cNvSpPr>
            <p:nvPr/>
          </p:nvSpPr>
          <p:spPr bwMode="auto">
            <a:xfrm>
              <a:off x="3282" y="2436"/>
              <a:ext cx="6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0" name="Object 26"/>
            <p:cNvGraphicFramePr>
              <a:graphicFrameLocks noChangeAspect="1"/>
            </p:cNvGraphicFramePr>
            <p:nvPr/>
          </p:nvGraphicFramePr>
          <p:xfrm>
            <a:off x="3059" y="2709"/>
            <a:ext cx="2530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2" r:id="rId23" imgW="4013200" imgH="381000" progId="Equation.3">
                    <p:embed/>
                  </p:oleObj>
                </mc:Choice>
                <mc:Fallback>
                  <p:oleObj r:id="rId23" imgW="4013200" imgH="381000" progId="Equation.3">
                    <p:embed/>
                    <p:pic>
                      <p:nvPicPr>
                        <p:cNvPr id="21523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59" y="2709"/>
                          <a:ext cx="2530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7"/>
            <p:cNvGraphicFramePr>
              <a:graphicFrameLocks noChangeAspect="1"/>
            </p:cNvGraphicFramePr>
            <p:nvPr/>
          </p:nvGraphicFramePr>
          <p:xfrm>
            <a:off x="3277" y="2561"/>
            <a:ext cx="592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3" r:id="rId25" imgW="939800" imgH="419100" progId="Equation.3">
                    <p:embed/>
                  </p:oleObj>
                </mc:Choice>
                <mc:Fallback>
                  <p:oleObj r:id="rId25" imgW="939800" imgH="419100" progId="Equation.3">
                    <p:embed/>
                    <p:pic>
                      <p:nvPicPr>
                        <p:cNvPr id="21524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7" y="2561"/>
                          <a:ext cx="592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Line 28"/>
            <p:cNvSpPr>
              <a:spLocks noChangeShapeType="1"/>
            </p:cNvSpPr>
            <p:nvPr/>
          </p:nvSpPr>
          <p:spPr bwMode="auto">
            <a:xfrm>
              <a:off x="3280" y="2845"/>
              <a:ext cx="6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>
              <a:outerShdw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Text Box 29"/>
            <p:cNvSpPr txBox="1">
              <a:spLocks noChangeArrowheads="1"/>
            </p:cNvSpPr>
            <p:nvPr/>
          </p:nvSpPr>
          <p:spPr bwMode="auto">
            <a:xfrm>
              <a:off x="249" y="1439"/>
              <a:ext cx="53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用矩阵乘法表示初等行变换</a:t>
              </a:r>
              <a:r>
                <a:rPr lang="zh-CN" altLang="en-US" sz="2400" b="1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   </a:t>
              </a:r>
              <a:r>
                <a:rPr lang="zh-CN" altLang="en-US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用矩阵乘法表示初等行变换 </a:t>
              </a:r>
            </a:p>
          </p:txBody>
        </p:sp>
        <p:sp>
          <p:nvSpPr>
            <p:cNvPr id="24" name="Rectangle 30"/>
            <p:cNvSpPr>
              <a:spLocks noChangeArrowheads="1"/>
            </p:cNvSpPr>
            <p:nvPr/>
          </p:nvSpPr>
          <p:spPr bwMode="auto">
            <a:xfrm>
              <a:off x="204" y="1439"/>
              <a:ext cx="5443" cy="1633"/>
            </a:xfrm>
            <a:prstGeom prst="rect">
              <a:avLst/>
            </a:prstGeom>
            <a:noFill/>
            <a:ln w="25400">
              <a:solidFill>
                <a:srgbClr val="3366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eaLnBrk="0" hangingPunct="0"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4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" name="Line 31"/>
            <p:cNvSpPr>
              <a:spLocks noChangeShapeType="1"/>
            </p:cNvSpPr>
            <p:nvPr/>
          </p:nvSpPr>
          <p:spPr bwMode="auto">
            <a:xfrm>
              <a:off x="204" y="1756"/>
              <a:ext cx="544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32"/>
            <p:cNvSpPr>
              <a:spLocks noChangeShapeType="1"/>
            </p:cNvSpPr>
            <p:nvPr/>
          </p:nvSpPr>
          <p:spPr bwMode="auto">
            <a:xfrm>
              <a:off x="2880" y="1439"/>
              <a:ext cx="0" cy="1633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>
              <a:outerShdw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363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5048" y="563415"/>
            <a:ext cx="82388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rgbClr val="C00000"/>
                </a:solidFill>
              </a:rPr>
              <a:t>概念：</a:t>
            </a:r>
            <a:r>
              <a:rPr lang="zh-CN" altLang="en-US" sz="2500" dirty="0"/>
              <a:t>阶梯型矩阵，行最简形阶梯型矩阵</a:t>
            </a:r>
            <a:endParaRPr lang="en-US" altLang="zh-CN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25048" y="1040469"/>
                <a:ext cx="823883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定理：</a:t>
                </a:r>
                <a:r>
                  <a:rPr lang="zh-CN" altLang="en-US" sz="2500" dirty="0"/>
                  <a:t>任一可逆矩阵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都可通过若干次初等行变换化成同阶单位矩阵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CN" sz="2500" dirty="0"/>
                  <a:t>.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48" y="1040469"/>
                <a:ext cx="8238831" cy="861774"/>
              </a:xfrm>
              <a:prstGeom prst="rect">
                <a:avLst/>
              </a:prstGeom>
              <a:blipFill>
                <a:blip r:embed="rId2"/>
                <a:stretch>
                  <a:fillRect l="-1258" t="-5674" b="-17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29666" y="1950251"/>
                <a:ext cx="8238831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定理：</a:t>
                </a:r>
                <a:r>
                  <a:rPr lang="zh-CN" altLang="en-US" sz="2500" dirty="0"/>
                  <a:t>方阵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可逆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可以表示成若干个初等矩阵的乘积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  <m:r>
                            <a:rPr lang="en-US" altLang="zh-CN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zh-CN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→[</m:t>
                      </m:r>
                      <m:r>
                        <a:rPr lang="en-US" altLang="zh-CN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  <m:sSup>
                        <m:sSupPr>
                          <m:ctrlPr>
                            <a:rPr lang="en-US" altLang="zh-CN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500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  <m:r>
                            <a:rPr lang="en-US" altLang="zh-CN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→[</m:t>
                      </m:r>
                      <m:r>
                        <a:rPr lang="en-US" altLang="zh-CN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  <m:sSup>
                        <m:sSupPr>
                          <m:ctrlPr>
                            <a:rPr lang="en-US" altLang="zh-CN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5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66" y="1950251"/>
                <a:ext cx="8238831" cy="2015936"/>
              </a:xfrm>
              <a:prstGeom prst="rect">
                <a:avLst/>
              </a:prstGeom>
              <a:blipFill>
                <a:blip r:embed="rId3"/>
                <a:stretch>
                  <a:fillRect l="-1183" t="-2417" b="-3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20430" y="4120801"/>
                <a:ext cx="8477389" cy="1633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定理：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500" dirty="0"/>
                  <a:t>都是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矩阵，则</a:t>
                </a:r>
                <a:endParaRPr lang="en-US" altLang="zh-CN" sz="2500" dirty="0"/>
              </a:p>
              <a:p>
                <a:r>
                  <a:rPr lang="en-US" altLang="zh-CN" sz="2500" dirty="0"/>
                  <a:t>     (1)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与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500" dirty="0"/>
                  <a:t>行等价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zh-CN" altLang="en-US" sz="2500" dirty="0"/>
                  <a:t>存在可逆矩阵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500" dirty="0"/>
                  <a:t>，使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𝑃𝐴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zh-CN" sz="2500" dirty="0"/>
              </a:p>
              <a:p>
                <a:r>
                  <a:rPr lang="en-US" altLang="zh-CN" sz="2500" dirty="0"/>
                  <a:t>     (2) </a:t>
                </a:r>
                <a14:m>
                  <m:oMath xmlns:m="http://schemas.openxmlformats.org/officeDocument/2006/math">
                    <m:r>
                      <a:rPr lang="en-US" altLang="zh-CN" sz="25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与</m:t>
                    </m:r>
                    <m:r>
                      <a:rPr lang="en-US" altLang="zh-CN" sz="25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2500" i="1" smtClean="0">
                        <a:latin typeface="Cambria Math" panose="02040503050406030204" pitchFamily="18" charset="0"/>
                      </a:rPr>
                      <m:t>列</m:t>
                    </m:r>
                  </m:oMath>
                </a14:m>
                <a:r>
                  <a:rPr lang="zh-CN" altLang="en-US" sz="2500" dirty="0"/>
                  <a:t>等价</a:t>
                </a:r>
                <a14:m>
                  <m:oMath xmlns:m="http://schemas.openxmlformats.org/officeDocument/2006/math">
                    <m:r>
                      <a:rPr lang="en-US" altLang="zh-CN" sz="2500" i="1" dirty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zh-CN" altLang="en-US" sz="2500" dirty="0"/>
                  <a:t>存在可逆矩阵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500" dirty="0"/>
                  <a:t>，使</a:t>
                </a:r>
                <a14:m>
                  <m:oMath xmlns:m="http://schemas.openxmlformats.org/officeDocument/2006/math">
                    <m:r>
                      <a:rPr lang="en-US" altLang="zh-CN" sz="25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zh-CN" sz="2500" dirty="0"/>
              </a:p>
              <a:p>
                <a:r>
                  <a:rPr lang="en-US" altLang="zh-CN" sz="2500" dirty="0"/>
                  <a:t>     (3)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与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2500" i="1" dirty="0">
                        <a:latin typeface="Cambria Math" panose="02040503050406030204" pitchFamily="18" charset="0"/>
                      </a:rPr>
                      <m:t>等</m:t>
                    </m:r>
                  </m:oMath>
                </a14:m>
                <a:r>
                  <a:rPr lang="zh-CN" altLang="en-US" sz="2500" dirty="0"/>
                  <a:t>价</a:t>
                </a:r>
                <a14:m>
                  <m:oMath xmlns:m="http://schemas.openxmlformats.org/officeDocument/2006/math">
                    <m:r>
                      <a:rPr lang="en-US" altLang="zh-CN" sz="2500" i="1" dirty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zh-CN" altLang="en-US" sz="2500" dirty="0"/>
                  <a:t>存在可逆矩阵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500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500" dirty="0"/>
                  <a:t>，使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𝑃𝐴𝑄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zh-CN" sz="25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30" y="4120801"/>
                <a:ext cx="8477389" cy="1633268"/>
              </a:xfrm>
              <a:prstGeom prst="rect">
                <a:avLst/>
              </a:prstGeom>
              <a:blipFill>
                <a:blip r:embed="rId4"/>
                <a:stretch>
                  <a:fillRect l="-1223" t="-2985" b="-82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128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25048" y="563415"/>
                <a:ext cx="8238831" cy="2787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线性方程组有解判别定理：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元线性方程组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500" dirty="0"/>
                  <a:t>有解的充分必要条件是其系数矩阵的秩等于其增广矩阵的秩，即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500" dirty="0"/>
                  <a:t>. </a:t>
                </a:r>
                <a:r>
                  <a:rPr lang="zh-CN" altLang="en-US" sz="2500" dirty="0"/>
                  <a:t>在有解时，解的情况分为两种：有唯一解和无穷多组解</a:t>
                </a:r>
                <a:r>
                  <a:rPr lang="en-US" altLang="zh-CN" sz="2500" dirty="0"/>
                  <a:t>. </a:t>
                </a:r>
                <a:r>
                  <a:rPr lang="zh-CN" altLang="en-US" sz="2500" dirty="0"/>
                  <a:t>其充要条件分别为：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1</a:t>
                </a:r>
                <a:r>
                  <a:rPr lang="zh-CN" altLang="en-US" sz="2500" dirty="0"/>
                  <a:t>）有唯一解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（未知量个数）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2</a:t>
                </a:r>
                <a:r>
                  <a:rPr lang="zh-CN" altLang="en-US" sz="2500" dirty="0"/>
                  <a:t>）有无穷多解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，此时通解中有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500" dirty="0"/>
                  <a:t>个自由未知量</a:t>
                </a:r>
                <a:r>
                  <a:rPr lang="en-US" altLang="zh-CN" sz="2500" dirty="0"/>
                  <a:t>.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48" y="563415"/>
                <a:ext cx="8238831" cy="2787879"/>
              </a:xfrm>
              <a:prstGeom prst="rect">
                <a:avLst/>
              </a:prstGeom>
              <a:blipFill>
                <a:blip r:embed="rId2"/>
                <a:stretch>
                  <a:fillRect l="-1258" t="-1528" b="-43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38904" y="3514439"/>
                <a:ext cx="8238831" cy="2785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齐次线性方程组：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元线性方程组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，解的情况有：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1</a:t>
                </a:r>
                <a:r>
                  <a:rPr lang="zh-CN" altLang="en-US" sz="2500" dirty="0"/>
                  <a:t>）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只有零解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2</a:t>
                </a:r>
                <a:r>
                  <a:rPr lang="zh-CN" altLang="en-US" sz="2500" dirty="0"/>
                  <a:t>）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有非零解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2500" i="1" smtClean="0">
                        <a:latin typeface="Cambria Math" panose="02040503050406030204" pitchFamily="18" charset="0"/>
                      </a:rPr>
                      <m:t>且</m:t>
                    </m:r>
                  </m:oMath>
                </a14:m>
                <a:r>
                  <a:rPr lang="zh-CN" altLang="en-US" sz="2500" dirty="0"/>
                  <a:t>此时通解中有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500" dirty="0"/>
                  <a:t>个自由未知量</a:t>
                </a:r>
                <a:r>
                  <a:rPr lang="en-US" altLang="zh-CN" sz="2500" dirty="0"/>
                  <a:t>.</a:t>
                </a:r>
              </a:p>
              <a:p>
                <a:endParaRPr lang="en-US" altLang="zh-CN" sz="2500" dirty="0"/>
              </a:p>
              <a:p>
                <a:r>
                  <a:rPr lang="zh-CN" altLang="en-US" sz="2500" dirty="0"/>
                  <a:t>齐次线性方程组，方程个数小于未知量个数的时候，齐次线性方程组必有非零解</a:t>
                </a:r>
                <a:r>
                  <a:rPr lang="en-US" altLang="zh-CN" sz="2500" dirty="0"/>
                  <a:t>.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04" y="3514439"/>
                <a:ext cx="8238831" cy="2785378"/>
              </a:xfrm>
              <a:prstGeom prst="rect">
                <a:avLst/>
              </a:prstGeom>
              <a:blipFill>
                <a:blip r:embed="rId3"/>
                <a:stretch>
                  <a:fillRect l="-1258" t="-1754" b="-4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92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2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4466492 w 9144000"/>
              <a:gd name="connsiteY3" fmla="*/ 4009292 h 4026877"/>
              <a:gd name="connsiteX4" fmla="*/ 0 w 9144000"/>
              <a:gd name="connsiteY4" fmla="*/ 4026877 h 4026877"/>
              <a:gd name="connsiteX5" fmla="*/ 0 w 9144000"/>
              <a:gd name="connsiteY5" fmla="*/ 0 h 4026877"/>
              <a:gd name="connsiteX0" fmla="*/ 0 w 9144000"/>
              <a:gd name="connsiteY0" fmla="*/ 0 h 4501661"/>
              <a:gd name="connsiteX1" fmla="*/ 9144000 w 9144000"/>
              <a:gd name="connsiteY1" fmla="*/ 0 h 4501661"/>
              <a:gd name="connsiteX2" fmla="*/ 9144000 w 9144000"/>
              <a:gd name="connsiteY2" fmla="*/ 4026877 h 4501661"/>
              <a:gd name="connsiteX3" fmla="*/ 4677508 w 9144000"/>
              <a:gd name="connsiteY3" fmla="*/ 4501661 h 4501661"/>
              <a:gd name="connsiteX4" fmla="*/ 0 w 9144000"/>
              <a:gd name="connsiteY4" fmla="*/ 4026877 h 4501661"/>
              <a:gd name="connsiteX5" fmla="*/ 0 w 9144000"/>
              <a:gd name="connsiteY5" fmla="*/ 0 h 4501661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677508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585145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5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5"/>
          <p:cNvSpPr/>
          <p:nvPr/>
        </p:nvSpPr>
        <p:spPr>
          <a:xfrm>
            <a:off x="0" y="2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4466492 w 9144000"/>
              <a:gd name="connsiteY3" fmla="*/ 4009292 h 4026877"/>
              <a:gd name="connsiteX4" fmla="*/ 0 w 9144000"/>
              <a:gd name="connsiteY4" fmla="*/ 4026877 h 4026877"/>
              <a:gd name="connsiteX5" fmla="*/ 0 w 9144000"/>
              <a:gd name="connsiteY5" fmla="*/ 0 h 4026877"/>
              <a:gd name="connsiteX0" fmla="*/ 0 w 9144000"/>
              <a:gd name="connsiteY0" fmla="*/ 0 h 4501661"/>
              <a:gd name="connsiteX1" fmla="*/ 9144000 w 9144000"/>
              <a:gd name="connsiteY1" fmla="*/ 0 h 4501661"/>
              <a:gd name="connsiteX2" fmla="*/ 9144000 w 9144000"/>
              <a:gd name="connsiteY2" fmla="*/ 4026877 h 4501661"/>
              <a:gd name="connsiteX3" fmla="*/ 4677508 w 9144000"/>
              <a:gd name="connsiteY3" fmla="*/ 4501661 h 4501661"/>
              <a:gd name="connsiteX4" fmla="*/ 0 w 9144000"/>
              <a:gd name="connsiteY4" fmla="*/ 4026877 h 4501661"/>
              <a:gd name="connsiteX5" fmla="*/ 0 w 9144000"/>
              <a:gd name="connsiteY5" fmla="*/ 0 h 4501661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677508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  <a:gd name="connsiteX0" fmla="*/ 0 w 9144000"/>
              <a:gd name="connsiteY0" fmla="*/ 0 h 5026954"/>
              <a:gd name="connsiteX1" fmla="*/ 9144000 w 9144000"/>
              <a:gd name="connsiteY1" fmla="*/ 0 h 5026954"/>
              <a:gd name="connsiteX2" fmla="*/ 9144000 w 9144000"/>
              <a:gd name="connsiteY2" fmla="*/ 4026877 h 5026954"/>
              <a:gd name="connsiteX3" fmla="*/ 4603617 w 9144000"/>
              <a:gd name="connsiteY3" fmla="*/ 5026954 h 5026954"/>
              <a:gd name="connsiteX4" fmla="*/ 0 w 9144000"/>
              <a:gd name="connsiteY4" fmla="*/ 4026877 h 5026954"/>
              <a:gd name="connsiteX5" fmla="*/ 0 w 9144000"/>
              <a:gd name="connsiteY5" fmla="*/ 0 h 502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71851" y="2109618"/>
            <a:ext cx="8723871" cy="1110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行列式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5" y="209796"/>
            <a:ext cx="3288870" cy="8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1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38904" y="337123"/>
                <a:ext cx="8238831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基础解系：</a:t>
                </a:r>
                <a:r>
                  <a:rPr lang="zh-CN" altLang="en-US" sz="2500" dirty="0"/>
                  <a:t>如果齐次线性方程组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的一组解向量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500" dirty="0"/>
                  <a:t>满足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1</a:t>
                </a:r>
                <a:r>
                  <a:rPr lang="zh-CN" altLang="en-US" sz="2500" dirty="0"/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500" dirty="0"/>
                  <a:t>线性无关，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2</a:t>
                </a:r>
                <a:r>
                  <a:rPr lang="zh-CN" altLang="en-US" sz="2500" dirty="0"/>
                  <a:t>）方程组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的任一解都可由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500" dirty="0"/>
                  <a:t>线性表示，</a:t>
                </a:r>
                <a:endParaRPr lang="en-US" altLang="zh-CN" sz="2500" dirty="0"/>
              </a:p>
              <a:p>
                <a:r>
                  <a:rPr lang="zh-CN" altLang="en-US" sz="2500" dirty="0"/>
                  <a:t>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500" dirty="0"/>
                  <a:t>为方程组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的一个</a:t>
                </a:r>
                <a:r>
                  <a:rPr lang="zh-CN" altLang="en-US" sz="2500" b="1" dirty="0"/>
                  <a:t>基础解系</a:t>
                </a:r>
                <a:r>
                  <a:rPr lang="en-US" altLang="zh-CN" sz="2500" b="1" dirty="0"/>
                  <a:t>.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04" y="337123"/>
                <a:ext cx="8238831" cy="2015936"/>
              </a:xfrm>
              <a:prstGeom prst="rect">
                <a:avLst/>
              </a:prstGeom>
              <a:blipFill>
                <a:blip r:embed="rId2"/>
                <a:stretch>
                  <a:fillRect l="-1258" t="-2115" r="-5033" b="-6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52761" y="2438402"/>
                <a:ext cx="8238831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齐次线性方程组：</a:t>
                </a:r>
                <a:r>
                  <a:rPr lang="zh-CN" altLang="en-US" sz="2500" dirty="0"/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500" dirty="0"/>
                  <a:t>为方程组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的一个基础解系，则其</a:t>
                </a:r>
                <a:r>
                  <a:rPr lang="zh-CN" altLang="en-US" sz="2500" b="1" dirty="0"/>
                  <a:t>通解</a:t>
                </a:r>
                <a:r>
                  <a:rPr lang="zh-CN" altLang="en-US" sz="2500" dirty="0"/>
                  <a:t>为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500" dirty="0"/>
                  <a:t>为任意常数</a:t>
                </a:r>
                <a:r>
                  <a:rPr lang="en-US" altLang="zh-CN" sz="2500" dirty="0"/>
                  <a:t>.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61" y="2438402"/>
                <a:ext cx="8238831" cy="1631216"/>
              </a:xfrm>
              <a:prstGeom prst="rect">
                <a:avLst/>
              </a:prstGeom>
              <a:blipFill>
                <a:blip r:embed="rId3"/>
                <a:stretch>
                  <a:fillRect l="-1183" t="-2612" b="-82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29671" y="4096332"/>
                <a:ext cx="8238831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非齐次线性方程组：</a:t>
                </a:r>
                <a:r>
                  <a:rPr lang="zh-CN" altLang="en-US" sz="2500" dirty="0"/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500" dirty="0"/>
                  <a:t>为导出组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的一个基础解系，则其</a:t>
                </a:r>
                <a:r>
                  <a:rPr lang="zh-CN" altLang="en-US" sz="2500" b="1" dirty="0"/>
                  <a:t>通解</a:t>
                </a:r>
                <a:r>
                  <a:rPr lang="zh-CN" altLang="en-US" sz="2500" dirty="0"/>
                  <a:t>为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5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500" dirty="0"/>
                  <a:t>的一个特解</a:t>
                </a:r>
                <a:r>
                  <a:rPr lang="en-US" altLang="zh-CN" sz="2500" dirty="0"/>
                  <a:t>.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71" y="4096332"/>
                <a:ext cx="8238831" cy="1631216"/>
              </a:xfrm>
              <a:prstGeom prst="rect">
                <a:avLst/>
              </a:prstGeom>
              <a:blipFill>
                <a:blip r:embed="rId4"/>
                <a:stretch>
                  <a:fillRect l="-1183" t="-2985" b="-82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625052" y="5819914"/>
            <a:ext cx="82388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/>
              <a:t>与解析几何的联系：</a:t>
            </a:r>
            <a:r>
              <a:rPr lang="en-US" altLang="zh-CN" sz="2500" dirty="0"/>
              <a:t>P162</a:t>
            </a:r>
            <a:r>
              <a:rPr lang="zh-CN" altLang="en-US" sz="2500" dirty="0"/>
              <a:t>，例</a:t>
            </a:r>
            <a:r>
              <a:rPr lang="en-US" altLang="zh-CN" sz="2500" dirty="0"/>
              <a:t>4.4.7</a:t>
            </a:r>
          </a:p>
        </p:txBody>
      </p:sp>
    </p:spTree>
    <p:extLst>
      <p:ext uri="{BB962C8B-B14F-4D97-AF65-F5344CB8AC3E}">
        <p14:creationId xmlns:p14="http://schemas.microsoft.com/office/powerpoint/2010/main" val="398201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74255" y="812799"/>
                <a:ext cx="7786254" cy="1622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C00000"/>
                    </a:solidFill>
                  </a:rPr>
                  <a:t>4.4.7   </a:t>
                </a:r>
                <a:r>
                  <a:rPr lang="zh-CN" altLang="en-US" sz="2500" dirty="0"/>
                  <a:t>试讨论</a:t>
                </a:r>
                <a:r>
                  <a:rPr lang="en-US" altLang="zh-CN" sz="2500" dirty="0"/>
                  <a:t>3</a:t>
                </a:r>
                <a:r>
                  <a:rPr lang="zh-CN" altLang="en-US" sz="2500" dirty="0"/>
                  <a:t>个平面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=1,  2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=3,  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𝑎𝑦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的相互位置关系</a:t>
                </a:r>
                <a:r>
                  <a:rPr lang="en-US" altLang="zh-CN" sz="2500" dirty="0"/>
                  <a:t>.</a:t>
                </a:r>
                <a:endParaRPr lang="zh-CN" altLang="en-US" sz="25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55" y="812799"/>
                <a:ext cx="7786254" cy="1622367"/>
              </a:xfrm>
              <a:prstGeom prst="rect">
                <a:avLst/>
              </a:prstGeom>
              <a:blipFill>
                <a:blip r:embed="rId2"/>
                <a:stretch>
                  <a:fillRect l="-1331" t="-2632" b="-82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678873" y="2683163"/>
            <a:ext cx="77862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rgbClr val="C00000"/>
                </a:solidFill>
              </a:rPr>
              <a:t>思路：</a:t>
            </a:r>
            <a:r>
              <a:rPr lang="zh-CN" altLang="en-US" sz="2500" dirty="0"/>
              <a:t>三个平面的法向量互不平行，知这</a:t>
            </a:r>
            <a:r>
              <a:rPr lang="en-US" altLang="zh-CN" sz="2500" dirty="0"/>
              <a:t>3</a:t>
            </a:r>
            <a:r>
              <a:rPr lang="zh-CN" altLang="en-US" sz="2500" dirty="0"/>
              <a:t>个平面互不平行</a:t>
            </a:r>
            <a:r>
              <a:rPr lang="en-US" altLang="zh-CN" sz="2500" dirty="0"/>
              <a:t>. </a:t>
            </a:r>
            <a:r>
              <a:rPr lang="zh-CN" altLang="en-US" sz="2500" dirty="0"/>
              <a:t>由于这</a:t>
            </a:r>
            <a:r>
              <a:rPr lang="en-US" altLang="zh-CN" sz="2500" dirty="0"/>
              <a:t>3</a:t>
            </a:r>
            <a:r>
              <a:rPr lang="zh-CN" altLang="en-US" sz="2500" dirty="0"/>
              <a:t>个平面的方程联立所得线性方程组的每一个解都代表这</a:t>
            </a:r>
            <a:r>
              <a:rPr lang="en-US" altLang="zh-CN" sz="2500" dirty="0"/>
              <a:t>3</a:t>
            </a:r>
            <a:r>
              <a:rPr lang="zh-CN" altLang="en-US" sz="2500" dirty="0"/>
              <a:t>个平面的一个焦点，因此进一步考察联立线性方程组的解的情况</a:t>
            </a:r>
            <a:r>
              <a:rPr lang="en-US" altLang="zh-CN" sz="2500" dirty="0"/>
              <a:t>.</a:t>
            </a:r>
            <a:endParaRPr lang="zh-CN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07130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25048" y="563415"/>
                <a:ext cx="8238831" cy="1277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线性方程组的向量形式：</a:t>
                </a:r>
                <a:endParaRPr lang="en-US" altLang="zh-CN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500" dirty="0"/>
                  <a:t>为方程组系数矩阵的第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500" dirty="0"/>
                  <a:t>列</a:t>
                </a:r>
                <a:r>
                  <a:rPr lang="en-US" altLang="zh-CN" sz="2500" dirty="0"/>
                  <a:t>.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48" y="563415"/>
                <a:ext cx="8238831" cy="1277466"/>
              </a:xfrm>
              <a:prstGeom prst="rect">
                <a:avLst/>
              </a:prstGeom>
              <a:blipFill>
                <a:blip r:embed="rId2"/>
                <a:stretch>
                  <a:fillRect l="-1258" t="-3333" b="-80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638908" y="1916546"/>
            <a:ext cx="82388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rgbClr val="C00000"/>
                </a:solidFill>
              </a:rPr>
              <a:t>等价向量组：</a:t>
            </a:r>
            <a:r>
              <a:rPr lang="zh-CN" altLang="en-US" sz="2500" dirty="0"/>
              <a:t>可以相互表出的两个向量组</a:t>
            </a:r>
            <a:r>
              <a:rPr lang="en-US" altLang="zh-CN" sz="25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52765" y="2419925"/>
                <a:ext cx="8238831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线性相关与线性无关：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 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2500" dirty="0"/>
                  <a:t>是一组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维向量，如果存在一组不全为零的常数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2500" dirty="0"/>
                  <a:t>，使得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则称向量组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 ⋯,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2500" dirty="0"/>
                  <a:t>是</a:t>
                </a:r>
                <a:r>
                  <a:rPr lang="zh-CN" altLang="en-US" sz="2500" b="1" dirty="0"/>
                  <a:t>线性相关</a:t>
                </a:r>
                <a:r>
                  <a:rPr lang="en-US" altLang="zh-CN" sz="2500" dirty="0"/>
                  <a:t>. </a:t>
                </a:r>
                <a:r>
                  <a:rPr lang="zh-CN" altLang="en-US" sz="2500" dirty="0"/>
                  <a:t>一个向量组不是线性相关的，则称它是</a:t>
                </a:r>
                <a:r>
                  <a:rPr lang="zh-CN" altLang="en-US" sz="2500" b="1" dirty="0"/>
                  <a:t>线性无关</a:t>
                </a:r>
                <a:r>
                  <a:rPr lang="zh-CN" altLang="en-US" sz="2500" dirty="0"/>
                  <a:t>的</a:t>
                </a:r>
                <a:r>
                  <a:rPr lang="en-US" altLang="zh-CN" sz="2500" dirty="0"/>
                  <a:t>.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65" y="2419925"/>
                <a:ext cx="8238831" cy="2015936"/>
              </a:xfrm>
              <a:prstGeom prst="rect">
                <a:avLst/>
              </a:prstGeom>
              <a:blipFill>
                <a:blip r:embed="rId3"/>
                <a:stretch>
                  <a:fillRect l="-1183" t="-2417" b="-6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48149" y="4465781"/>
                <a:ext cx="8238831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定理：</a:t>
                </a:r>
                <a:r>
                  <a:rPr lang="zh-CN" altLang="en-US" sz="2500" dirty="0"/>
                  <a:t>向量组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 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2500" dirty="0"/>
                  <a:t>线性相关（线性无关）</a:t>
                </a:r>
                <a:endParaRPr lang="en-US" altLang="zh-CN" sz="2500" dirty="0"/>
              </a:p>
              <a:p>
                <a:r>
                  <a:rPr lang="en-US" altLang="zh-CN" sz="25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zh-CN" altLang="en-US" sz="2500" dirty="0"/>
                  <a:t>齐次线性方程组有非零解（只有零解）</a:t>
                </a:r>
                <a:endParaRPr lang="en-US" altLang="zh-CN" sz="2500" dirty="0"/>
              </a:p>
              <a:p>
                <a:r>
                  <a:rPr lang="en-US" altLang="zh-CN" sz="25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zh-CN" altLang="en-US" sz="2500" dirty="0"/>
                  <a:t>矩阵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500" dirty="0"/>
                  <a:t>的秩小于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500" dirty="0"/>
                  <a:t>（等于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500" dirty="0"/>
                  <a:t>）</a:t>
                </a:r>
                <a:endParaRPr lang="en-US" altLang="zh-CN" sz="25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49" y="4465781"/>
                <a:ext cx="8238831" cy="1246495"/>
              </a:xfrm>
              <a:prstGeom prst="rect">
                <a:avLst/>
              </a:prstGeom>
              <a:blipFill>
                <a:blip r:embed="rId4"/>
                <a:stretch>
                  <a:fillRect l="-1183" t="-3922" b="-11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48149" y="5712276"/>
                <a:ext cx="823883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定理：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个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维向量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 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500" dirty="0"/>
                  <a:t>线性相关（线性无关）</a:t>
                </a:r>
                <a:endParaRPr lang="en-US" altLang="zh-CN" sz="2500" dirty="0"/>
              </a:p>
              <a:p>
                <a:r>
                  <a:rPr lang="en-US" altLang="zh-CN" sz="2500" dirty="0"/>
                  <a:t>	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⇔</m:t>
                    </m:r>
                    <m:func>
                      <m:func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5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,⋯,</m:t>
                                </m:r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   (≠0)</m:t>
                    </m:r>
                  </m:oMath>
                </a14:m>
                <a:endParaRPr lang="en-US" altLang="zh-CN" sz="25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49" y="5712276"/>
                <a:ext cx="8238831" cy="861774"/>
              </a:xfrm>
              <a:prstGeom prst="rect">
                <a:avLst/>
              </a:prstGeom>
              <a:blipFill>
                <a:blip r:embed="rId5"/>
                <a:stretch>
                  <a:fillRect l="-1183" t="-4965" b="-10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94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38908" y="568038"/>
                <a:ext cx="823883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定理：</a:t>
                </a:r>
                <a:r>
                  <a:rPr lang="zh-CN" altLang="en-US" sz="2500" dirty="0"/>
                  <a:t>若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，则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500" dirty="0"/>
                  <a:t>个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维向量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2500" dirty="0"/>
                  <a:t>必线性相关</a:t>
                </a:r>
                <a:r>
                  <a:rPr lang="en-US" altLang="zh-CN" sz="2500" dirty="0"/>
                  <a:t>. </a:t>
                </a:r>
                <a:r>
                  <a:rPr lang="zh-CN" altLang="en-US" sz="2500" dirty="0"/>
                  <a:t>特别的，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sz="2500" dirty="0"/>
                  <a:t>个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维向量必然线性相关</a:t>
                </a:r>
                <a:r>
                  <a:rPr lang="en-US" altLang="zh-CN" sz="2500" dirty="0"/>
                  <a:t>.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08" y="568038"/>
                <a:ext cx="8238831" cy="861774"/>
              </a:xfrm>
              <a:prstGeom prst="rect">
                <a:avLst/>
              </a:prstGeom>
              <a:blipFill>
                <a:blip r:embed="rId2"/>
                <a:stretch>
                  <a:fillRect l="-1258" t="-4930" r="-666" b="-16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62001" y="1431632"/>
                <a:ext cx="8238831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定理：</a:t>
                </a:r>
                <a:r>
                  <a:rPr lang="zh-CN" altLang="en-US" sz="2500" dirty="0"/>
                  <a:t>向量组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≥2)</m:t>
                    </m:r>
                  </m:oMath>
                </a14:m>
                <a:r>
                  <a:rPr lang="zh-CN" altLang="en-US" sz="2500" dirty="0"/>
                  <a:t>线性相关的充分必要条件是该组中至少存在</a:t>
                </a:r>
                <a:r>
                  <a:rPr lang="en-US" altLang="zh-CN" sz="2500" dirty="0"/>
                  <a:t>1</a:t>
                </a:r>
                <a:r>
                  <a:rPr lang="zh-CN" altLang="en-US" sz="2500" dirty="0"/>
                  <a:t>个向量可有该组中其余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500" dirty="0"/>
                  <a:t>个向量线性表示</a:t>
                </a:r>
                <a:r>
                  <a:rPr lang="en-US" altLang="zh-CN" sz="2500" dirty="0"/>
                  <a:t>.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01" y="1431632"/>
                <a:ext cx="8238831" cy="1246495"/>
              </a:xfrm>
              <a:prstGeom prst="rect">
                <a:avLst/>
              </a:prstGeom>
              <a:blipFill>
                <a:blip r:embed="rId3"/>
                <a:stretch>
                  <a:fillRect l="-1258" t="-3922" b="-11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75857" y="2738577"/>
                <a:ext cx="8238831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定理：</a:t>
                </a:r>
                <a:r>
                  <a:rPr lang="zh-CN" altLang="en-US" sz="2500" dirty="0"/>
                  <a:t>向量组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2500" dirty="0"/>
                  <a:t>线性无关，而向量组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500" dirty="0"/>
                  <a:t>线性相关，则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500" dirty="0"/>
                  <a:t>可由向量组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2500" dirty="0"/>
                  <a:t>线性表示，且表法唯一</a:t>
                </a:r>
                <a:r>
                  <a:rPr lang="en-US" altLang="zh-CN" sz="2500" dirty="0"/>
                  <a:t>.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57" y="2738577"/>
                <a:ext cx="8238831" cy="1246495"/>
              </a:xfrm>
              <a:prstGeom prst="rect">
                <a:avLst/>
              </a:prstGeom>
              <a:blipFill>
                <a:blip r:embed="rId4"/>
                <a:stretch>
                  <a:fillRect l="-1258" t="-3415" r="-222" b="-10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80479" y="4054758"/>
                <a:ext cx="823883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定理：</a:t>
                </a:r>
                <a:r>
                  <a:rPr lang="zh-CN" altLang="en-US" sz="2500" dirty="0"/>
                  <a:t>向量组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2500" dirty="0"/>
                  <a:t>有一个部分组线性相关，则向量组线性相关；整体线性无关，则其任何部分组线性无关</a:t>
                </a:r>
                <a:r>
                  <a:rPr lang="en-US" altLang="zh-CN" sz="2500" dirty="0"/>
                  <a:t>.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79" y="4054758"/>
                <a:ext cx="8238831" cy="861774"/>
              </a:xfrm>
              <a:prstGeom prst="rect">
                <a:avLst/>
              </a:prstGeom>
              <a:blipFill>
                <a:blip r:embed="rId5"/>
                <a:stretch>
                  <a:fillRect l="-1258" t="-4930" r="-592" b="-16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50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80479" y="452572"/>
                <a:ext cx="8238831" cy="1633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极大无关组：</a:t>
                </a:r>
                <a:r>
                  <a:rPr lang="zh-CN" altLang="en-US" sz="2500" dirty="0"/>
                  <a:t>如果向量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500" dirty="0"/>
                      <m:t>组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有一个</m:t>
                    </m:r>
                    <m:r>
                      <a:rPr lang="zh-CN" altLang="en-US" sz="2500" i="1" smtClean="0">
                        <a:latin typeface="Cambria Math" panose="02040503050406030204" pitchFamily="18" charset="0"/>
                      </a:rPr>
                      <m:t>部分组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500" dirty="0"/>
                  <a:t>满足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1</a:t>
                </a:r>
                <a:r>
                  <a:rPr lang="zh-CN" altLang="en-US" sz="2500" dirty="0"/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500" dirty="0"/>
                  <a:t>线性无关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2</a:t>
                </a:r>
                <a:r>
                  <a:rPr lang="zh-CN" altLang="en-US" sz="2500" dirty="0"/>
                  <a:t>）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sz="2500" dirty="0"/>
                  <a:t>中任意向量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500" dirty="0"/>
                  <a:t>都可由向量组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500" dirty="0"/>
                  <a:t>线性表示</a:t>
                </a:r>
                <a:endParaRPr lang="en-US" altLang="zh-CN" sz="2500" dirty="0"/>
              </a:p>
              <a:p>
                <a:r>
                  <a:rPr lang="zh-CN" altLang="en-US" sz="2500" dirty="0"/>
                  <a:t>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500" dirty="0"/>
                  <a:t>为向量组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sz="2500" dirty="0"/>
                  <a:t>的一个</a:t>
                </a:r>
                <a:r>
                  <a:rPr lang="zh-CN" altLang="en-US" sz="2500" b="1" dirty="0"/>
                  <a:t>极大线性无关组</a:t>
                </a:r>
                <a:r>
                  <a:rPr lang="en-US" altLang="zh-CN" sz="2500" b="1" dirty="0"/>
                  <a:t>.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79" y="452572"/>
                <a:ext cx="8238831" cy="1633139"/>
              </a:xfrm>
              <a:prstGeom prst="rect">
                <a:avLst/>
              </a:prstGeom>
              <a:blipFill>
                <a:blip r:embed="rId2"/>
                <a:stretch>
                  <a:fillRect l="-1258" t="-2239" b="-82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75862" y="2230572"/>
                <a:ext cx="8238831" cy="861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定理：</a:t>
                </a:r>
                <a:r>
                  <a:rPr lang="zh-CN" altLang="en-US" sz="2500" dirty="0"/>
                  <a:t>向量组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500" dirty="0"/>
                  <a:t>任意两个极大无关组所含向量的个数必定是相同的</a:t>
                </a:r>
                <a:r>
                  <a:rPr lang="en-US" altLang="zh-CN" sz="2500" dirty="0"/>
                  <a:t>----</a:t>
                </a:r>
                <a:r>
                  <a:rPr lang="zh-CN" altLang="en-US" sz="2500" dirty="0"/>
                  <a:t>向量组的</a:t>
                </a:r>
                <a:r>
                  <a:rPr lang="zh-CN" altLang="en-US" sz="2500" b="1" dirty="0"/>
                  <a:t>秩</a:t>
                </a:r>
                <a:r>
                  <a:rPr lang="en-US" altLang="zh-CN" sz="2500" dirty="0"/>
                  <a:t>r(U)</a:t>
                </a:r>
                <a:r>
                  <a:rPr lang="en-US" altLang="zh-CN" sz="2500" b="1" dirty="0"/>
                  <a:t>.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62" y="2230572"/>
                <a:ext cx="8238831" cy="861839"/>
              </a:xfrm>
              <a:prstGeom prst="rect">
                <a:avLst/>
              </a:prstGeom>
              <a:blipFill>
                <a:blip r:embed="rId3"/>
                <a:stretch>
                  <a:fillRect l="-1258" t="-5674" b="-17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80484" y="3140350"/>
                <a:ext cx="823883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定理：</a:t>
                </a:r>
                <a14:m>
                  <m:oMath xmlns:m="http://schemas.openxmlformats.org/officeDocument/2006/math">
                    <m:r>
                      <a:rPr lang="zh-CN" altLang="en-US" sz="2500">
                        <a:latin typeface="Cambria Math" panose="02040503050406030204" pitchFamily="18" charset="0"/>
                      </a:rPr>
                      <m:t>设</m:t>
                    </m:r>
                    <m:r>
                      <m:rPr>
                        <m:sty m:val="p"/>
                      </m:rPr>
                      <a:rPr lang="en-US" altLang="zh-CN" sz="2500" b="0" i="0" smtClean="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500" dirty="0"/>
                  <a:t>，则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sz="2500" dirty="0"/>
                  <a:t>中任何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sz="2500" dirty="0"/>
                  <a:t>线性无关的向量都可作为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zh-CN" altLang="en-US" sz="2500" dirty="0"/>
                  <a:t>的极大无关组</a:t>
                </a:r>
                <a:r>
                  <a:rPr lang="en-US" altLang="zh-CN" sz="2500" dirty="0"/>
                  <a:t>.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84" y="3140350"/>
                <a:ext cx="8238831" cy="861774"/>
              </a:xfrm>
              <a:prstGeom prst="rect">
                <a:avLst/>
              </a:prstGeom>
              <a:blipFill>
                <a:blip r:embed="rId4"/>
                <a:stretch>
                  <a:fillRect l="-1258" t="-4930" b="-16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5862" y="4002124"/>
                <a:ext cx="823883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定理：</a:t>
                </a:r>
                <a:r>
                  <a:rPr lang="zh-CN" altLang="en-US" sz="2500" dirty="0"/>
                  <a:t>对任何矩阵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，有</a:t>
                </a:r>
                <a:endParaRPr lang="en-US" altLang="zh-CN" sz="25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500" dirty="0"/>
                  <a:t>=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的列秩</a:t>
                </a:r>
                <a:r>
                  <a:rPr lang="en-US" altLang="zh-CN" sz="2500" dirty="0"/>
                  <a:t>=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的行秩</a:t>
                </a:r>
                <a:r>
                  <a:rPr lang="en-US" altLang="zh-CN" sz="2500" dirty="0"/>
                  <a:t>.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62" y="4002124"/>
                <a:ext cx="8238831" cy="861774"/>
              </a:xfrm>
              <a:prstGeom prst="rect">
                <a:avLst/>
              </a:prstGeom>
              <a:blipFill>
                <a:blip r:embed="rId5"/>
                <a:stretch>
                  <a:fillRect l="-1258" t="-5674" b="-17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80481" y="4874961"/>
                <a:ext cx="8463519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定理：</a:t>
                </a:r>
                <a:r>
                  <a:rPr lang="zh-CN" altLang="en-US" sz="2500" dirty="0"/>
                  <a:t>若向量组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500" dirty="0"/>
                  <a:t>可由向量组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𝐼𝐼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500" dirty="0"/>
                  <a:t>线性表示，则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𝐼𝐼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5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81" y="4874961"/>
                <a:ext cx="8463519" cy="477054"/>
              </a:xfrm>
              <a:prstGeom prst="rect">
                <a:avLst/>
              </a:prstGeom>
              <a:blipFill>
                <a:blip r:embed="rId6"/>
                <a:stretch>
                  <a:fillRect l="-1225" t="-10256" r="-360" b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703573" y="5322922"/>
                <a:ext cx="8463519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定理：</a:t>
                </a:r>
                <a:r>
                  <a:rPr lang="zh-CN" altLang="en-US" sz="2500" dirty="0"/>
                  <a:t>若向量组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与</m:t>
                    </m:r>
                  </m:oMath>
                </a14:m>
                <a:r>
                  <a:rPr lang="zh-CN" altLang="en-US" sz="2500" dirty="0"/>
                  <a:t>向量组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𝐼𝐼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等价</m:t>
                    </m:r>
                  </m:oMath>
                </a14:m>
                <a:r>
                  <a:rPr lang="zh-CN" altLang="en-US" sz="2500" dirty="0"/>
                  <a:t>，则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𝐼𝐼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5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73" y="5322922"/>
                <a:ext cx="8463519" cy="477054"/>
              </a:xfrm>
              <a:prstGeom prst="rect">
                <a:avLst/>
              </a:prstGeom>
              <a:blipFill>
                <a:blip r:embed="rId7"/>
                <a:stretch>
                  <a:fillRect l="-1152" t="-8974" b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75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75862" y="316810"/>
                <a:ext cx="8238831" cy="207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定理：</a:t>
                </a:r>
                <a:r>
                  <a:rPr lang="zh-CN" altLang="en-US" sz="2500" dirty="0"/>
                  <a:t>对于矩阵的秩我们有以下结论：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1</a:t>
                </a:r>
                <a:r>
                  <a:rPr lang="zh-CN" altLang="en-US" sz="2500" dirty="0"/>
                  <a:t>）对于矩阵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5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500" dirty="0"/>
                  <a:t>，有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2</a:t>
                </a:r>
                <a:r>
                  <a:rPr lang="zh-CN" altLang="en-US" sz="2500" dirty="0"/>
                  <a:t>）对于矩阵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5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5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5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500" b="0" dirty="0"/>
                  <a:t>，有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500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⁡{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altLang="zh-CN" sz="2500" b="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3</a:t>
                </a:r>
                <a:r>
                  <a:rPr lang="zh-CN" altLang="en-US" sz="2500" dirty="0"/>
                  <a:t>）对于矩阵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5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50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5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500" dirty="0"/>
                  <a:t>，满足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2500" dirty="0"/>
                  <a:t>，则有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sz="25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62" y="316810"/>
                <a:ext cx="8238831" cy="2075312"/>
              </a:xfrm>
              <a:prstGeom prst="rect">
                <a:avLst/>
              </a:prstGeom>
              <a:blipFill>
                <a:blip r:embed="rId2"/>
                <a:stretch>
                  <a:fillRect l="-1258" t="-2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689718" y="2556630"/>
            <a:ext cx="82388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rgbClr val="C00000"/>
                </a:solidFill>
              </a:rPr>
              <a:t>定义：</a:t>
            </a:r>
            <a:r>
              <a:rPr lang="zh-CN" altLang="en-US" sz="2500" dirty="0"/>
              <a:t>矩阵的秩</a:t>
            </a:r>
            <a:endParaRPr lang="en-US" altLang="zh-CN" sz="2500" dirty="0"/>
          </a:p>
        </p:txBody>
      </p:sp>
      <p:sp>
        <p:nvSpPr>
          <p:cNvPr id="4" name="文本框 3"/>
          <p:cNvSpPr txBox="1"/>
          <p:nvPr/>
        </p:nvSpPr>
        <p:spPr>
          <a:xfrm>
            <a:off x="703575" y="3087719"/>
            <a:ext cx="82388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rgbClr val="C00000"/>
                </a:solidFill>
              </a:rPr>
              <a:t>定理：</a:t>
            </a:r>
            <a:r>
              <a:rPr lang="zh-CN" altLang="en-US" sz="2500" dirty="0"/>
              <a:t>初等变换不改变矩阵的秩</a:t>
            </a:r>
            <a:r>
              <a:rPr lang="en-US" altLang="zh-CN" sz="2500" dirty="0">
                <a:solidFill>
                  <a:srgbClr val="C00000"/>
                </a:solidFill>
              </a:rPr>
              <a:t>(</a:t>
            </a:r>
            <a:r>
              <a:rPr lang="zh-CN" altLang="en-US" sz="2500" dirty="0">
                <a:solidFill>
                  <a:srgbClr val="C00000"/>
                </a:solidFill>
              </a:rPr>
              <a:t>证明</a:t>
            </a:r>
            <a:r>
              <a:rPr lang="en-US" altLang="zh-CN" sz="2500" dirty="0">
                <a:solidFill>
                  <a:srgbClr val="C00000"/>
                </a:solidFill>
              </a:rPr>
              <a:t>)</a:t>
            </a:r>
            <a:r>
              <a:rPr lang="zh-CN" altLang="en-US" sz="2500" dirty="0"/>
              <a:t>，满秩方阵与矩阵相乘不改变矩阵的秩</a:t>
            </a:r>
            <a:r>
              <a:rPr lang="en-US" altLang="zh-CN" sz="25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98957" y="3914368"/>
                <a:ext cx="8238831" cy="1178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定理：</a:t>
                </a:r>
                <a:r>
                  <a:rPr lang="zh-CN" altLang="en-US" sz="2500" dirty="0"/>
                  <a:t>矩阵的</a:t>
                </a:r>
                <a:r>
                  <a:rPr lang="zh-CN" altLang="en-US" sz="2500" b="1" dirty="0"/>
                  <a:t>秩标准型</a:t>
                </a:r>
                <a:endParaRPr lang="en-US" altLang="zh-CN" sz="25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𝑃𝐴𝑄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500" b="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57" y="3914368"/>
                <a:ext cx="8238831" cy="1178849"/>
              </a:xfrm>
              <a:prstGeom prst="rect">
                <a:avLst/>
              </a:prstGeom>
              <a:blipFill>
                <a:blip r:embed="rId3"/>
                <a:stretch>
                  <a:fillRect l="-1258" t="-3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71248" y="5164076"/>
                <a:ext cx="8238831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C00000"/>
                    </a:solidFill>
                  </a:rPr>
                  <a:t>2.5.3</a:t>
                </a:r>
                <a:r>
                  <a:rPr lang="zh-CN" altLang="en-US" sz="2500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2500" b="0" dirty="0"/>
                  <a:t>. </a:t>
                </a:r>
                <a:r>
                  <a:rPr lang="zh-CN" altLang="en-US" sz="2500" b="0" dirty="0"/>
                  <a:t>证明：存在列满秩矩阵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500" b="0" dirty="0"/>
                  <a:t>和行满秩矩阵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500" b="0" dirty="0"/>
                  <a:t>，使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𝐺𝐻</m:t>
                    </m:r>
                  </m:oMath>
                </a14:m>
                <a:r>
                  <a:rPr lang="zh-CN" altLang="en-US" sz="2500" b="0" dirty="0"/>
                  <a:t>，其中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2500" b="0" dirty="0"/>
                  <a:t>.</a:t>
                </a:r>
              </a:p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矩阵的满秩分解</a:t>
                </a:r>
                <a:endParaRPr lang="en-US" altLang="zh-CN" sz="25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48" y="5164076"/>
                <a:ext cx="8238831" cy="1246495"/>
              </a:xfrm>
              <a:prstGeom prst="rect">
                <a:avLst/>
              </a:prstGeom>
              <a:blipFill>
                <a:blip r:embed="rId4"/>
                <a:stretch>
                  <a:fillRect l="-1183" t="-3415" b="-10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29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1900" y="429480"/>
            <a:ext cx="847737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rgbClr val="C00000"/>
                </a:solidFill>
              </a:rPr>
              <a:t>习题：</a:t>
            </a:r>
            <a:endParaRPr lang="en-US" altLang="zh-CN" sz="25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81900" y="983664"/>
                <a:ext cx="8477373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C00000"/>
                    </a:solidFill>
                  </a:rPr>
                  <a:t>1</a:t>
                </a:r>
                <a:r>
                  <a:rPr lang="zh-CN" altLang="en-US" sz="2500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阶方阵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经过有限次初等变换后得到矩阵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500" dirty="0"/>
                  <a:t>，则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A</a:t>
                </a:r>
                <a:r>
                  <a:rPr lang="zh-CN" altLang="en-US" sz="2500" dirty="0"/>
                  <a:t>）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altLang="zh-CN" sz="2500" dirty="0"/>
                  <a:t>    </a:t>
                </a:r>
                <a:r>
                  <a:rPr lang="zh-CN" altLang="en-US" sz="2500" dirty="0"/>
                  <a:t>（</a:t>
                </a:r>
                <a:r>
                  <a:rPr lang="en-US" altLang="zh-CN" sz="2500" dirty="0"/>
                  <a:t>B</a:t>
                </a:r>
                <a:r>
                  <a:rPr lang="zh-CN" altLang="en-US" sz="2500" dirty="0"/>
                  <a:t>）方程组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与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𝐵𝑥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sz="2500" i="1" dirty="0">
                        <a:latin typeface="Cambria Math" panose="02040503050406030204" pitchFamily="18" charset="0"/>
                      </a:rPr>
                      <m:t>同</m:t>
                    </m:r>
                  </m:oMath>
                </a14:m>
                <a:r>
                  <a:rPr lang="zh-CN" altLang="en-US" sz="2500" dirty="0"/>
                  <a:t>解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C</a:t>
                </a:r>
                <a:r>
                  <a:rPr lang="zh-CN" altLang="en-US" sz="2500" dirty="0"/>
                  <a:t>）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500" dirty="0"/>
                  <a:t>等价 （</a:t>
                </a:r>
                <a:r>
                  <a:rPr lang="en-US" altLang="zh-CN" sz="2500" dirty="0"/>
                  <a:t>D</a:t>
                </a:r>
                <a:r>
                  <a:rPr lang="zh-CN" altLang="en-US" sz="2500" dirty="0"/>
                  <a:t>）一定存在初等矩阵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2500" dirty="0"/>
                  <a:t>,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2500" dirty="0"/>
                  <a:t>使得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𝑃𝐵𝑄</m:t>
                    </m:r>
                  </m:oMath>
                </a14:m>
                <a:endParaRPr lang="en-US" altLang="zh-CN" sz="25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00" y="983664"/>
                <a:ext cx="8477373" cy="1246495"/>
              </a:xfrm>
              <a:prstGeom prst="rect">
                <a:avLst/>
              </a:prstGeom>
              <a:blipFill>
                <a:blip r:embed="rId2"/>
                <a:stretch>
                  <a:fillRect l="-1150" t="-3415" r="-288" b="-10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86521" y="2235190"/>
                <a:ext cx="8477373" cy="2400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C00000"/>
                    </a:solidFill>
                  </a:rPr>
                  <a:t>2</a:t>
                </a:r>
                <a:r>
                  <a:rPr lang="zh-CN" altLang="en-US" sz="2500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是非齐次方程组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500" dirty="0"/>
                  <a:t>对应的齐次方程组，则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A</a:t>
                </a:r>
                <a:r>
                  <a:rPr lang="zh-CN" altLang="en-US" sz="2500" dirty="0"/>
                  <a:t>）若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只有零解，则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500" dirty="0"/>
                  <a:t>有唯一解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B</a:t>
                </a:r>
                <a:r>
                  <a:rPr lang="zh-CN" altLang="en-US" sz="2500" dirty="0"/>
                  <a:t>）若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有非零解，则</a:t>
                </a:r>
                <a14:m>
                  <m:oMath xmlns:m="http://schemas.openxmlformats.org/officeDocument/2006/math">
                    <m:r>
                      <a:rPr lang="en-US" altLang="zh-CN" sz="2500" i="1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500" dirty="0"/>
                  <a:t>有无穷多解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C</a:t>
                </a:r>
                <a:r>
                  <a:rPr lang="zh-CN" altLang="en-US" sz="2500" dirty="0"/>
                  <a:t>）若</a:t>
                </a:r>
                <a14:m>
                  <m:oMath xmlns:m="http://schemas.openxmlformats.org/officeDocument/2006/math">
                    <m:r>
                      <a:rPr lang="en-US" altLang="zh-CN" sz="2500" i="1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500" dirty="0"/>
                  <a:t>有无穷多解，则</a:t>
                </a:r>
                <a14:m>
                  <m:oMath xmlns:m="http://schemas.openxmlformats.org/officeDocument/2006/math">
                    <m:r>
                      <a:rPr lang="en-US" altLang="zh-CN" sz="2500" i="1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只有零解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D</a:t>
                </a:r>
                <a:r>
                  <a:rPr lang="zh-CN" altLang="en-US" sz="2500" dirty="0"/>
                  <a:t>）若</a:t>
                </a:r>
                <a14:m>
                  <m:oMath xmlns:m="http://schemas.openxmlformats.org/officeDocument/2006/math">
                    <m:r>
                      <a:rPr lang="en-US" altLang="zh-CN" sz="2500" i="1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500" dirty="0"/>
                  <a:t>有无穷多解，则</a:t>
                </a:r>
                <a14:m>
                  <m:oMath xmlns:m="http://schemas.openxmlformats.org/officeDocument/2006/math">
                    <m:r>
                      <a:rPr lang="en-US" altLang="zh-CN" sz="2500" i="1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有</m:t>
                    </m:r>
                  </m:oMath>
                </a14:m>
                <a:r>
                  <a:rPr lang="zh-CN" altLang="en-US" sz="2500" dirty="0"/>
                  <a:t>非零解</a:t>
                </a:r>
                <a:endParaRPr lang="en-US" altLang="zh-CN" sz="25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21" y="2235190"/>
                <a:ext cx="8477373" cy="2400657"/>
              </a:xfrm>
              <a:prstGeom prst="rect">
                <a:avLst/>
              </a:prstGeom>
              <a:blipFill>
                <a:blip r:embed="rId3"/>
                <a:stretch>
                  <a:fillRect l="-1223" t="-2036" b="-5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00377" y="4595082"/>
                <a:ext cx="8477373" cy="2017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C00000"/>
                    </a:solidFill>
                  </a:rPr>
                  <a:t>3</a:t>
                </a:r>
                <a:r>
                  <a:rPr lang="zh-CN" altLang="en-US" sz="2500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维向量组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500" dirty="0"/>
                  <a:t>可由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500" dirty="0"/>
                  <a:t>线性表出，则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A</a:t>
                </a:r>
                <a:r>
                  <a:rPr lang="zh-CN" altLang="en-US" sz="2500" dirty="0"/>
                  <a:t>）仅当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500" dirty="0"/>
                  <a:t>线性无关时，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500" dirty="0"/>
                  <a:t>线性无关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B</a:t>
                </a:r>
                <a:r>
                  <a:rPr lang="zh-CN" altLang="en-US" sz="2500" dirty="0"/>
                  <a:t>）仅当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500" dirty="0"/>
                  <a:t>线性相关时，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500" dirty="0"/>
                  <a:t>线性相关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C</a:t>
                </a:r>
                <a:r>
                  <a:rPr lang="zh-CN" altLang="en-US" sz="2500" dirty="0"/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500" dirty="0"/>
                  <a:t>线性无关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D</a:t>
                </a:r>
                <a:r>
                  <a:rPr lang="zh-CN" altLang="en-US" sz="2500" dirty="0"/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500" dirty="0"/>
                  <a:t>线性相关</a:t>
                </a:r>
                <a:endParaRPr lang="en-US" altLang="zh-CN" sz="25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77" y="4595082"/>
                <a:ext cx="8477373" cy="2017860"/>
              </a:xfrm>
              <a:prstGeom prst="rect">
                <a:avLst/>
              </a:prstGeom>
              <a:blipFill>
                <a:blip r:embed="rId4"/>
                <a:stretch>
                  <a:fillRect l="-1150" t="-2417" b="-6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6105236" y="6068295"/>
            <a:ext cx="18749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zh-CN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31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00377" y="207801"/>
                <a:ext cx="847737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C00000"/>
                    </a:solidFill>
                  </a:rPr>
                  <a:t>4</a:t>
                </a:r>
                <a:r>
                  <a:rPr lang="zh-CN" altLang="en-US" sz="2500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阶矩阵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altLang="zh-CN" sz="25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77" y="207801"/>
                <a:ext cx="8477373" cy="477054"/>
              </a:xfrm>
              <a:prstGeom prst="rect">
                <a:avLst/>
              </a:prstGeom>
              <a:blipFill>
                <a:blip r:embed="rId2"/>
                <a:stretch>
                  <a:fillRect l="-1150" t="-8974" b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04997" y="729653"/>
                <a:ext cx="8477373" cy="1157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解：</a:t>
                </a:r>
                <a:r>
                  <a:rPr lang="zh-CN" altLang="en-US" sz="2500" dirty="0"/>
                  <a:t>由于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，我们有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=−3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500" dirty="0"/>
                  <a:t>，从而得到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500" dirty="0"/>
                  <a:t>，可知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5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97" y="729653"/>
                <a:ext cx="8477373" cy="1157368"/>
              </a:xfrm>
              <a:prstGeom prst="rect">
                <a:avLst/>
              </a:prstGeom>
              <a:blipFill>
                <a:blip r:embed="rId3"/>
                <a:stretch>
                  <a:fillRect l="-1223" t="-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95761" y="2031982"/>
                <a:ext cx="8477373" cy="1879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C00000"/>
                    </a:solidFill>
                  </a:rPr>
                  <a:t>5</a:t>
                </a:r>
                <a:r>
                  <a:rPr lang="zh-CN" altLang="en-US" sz="2500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sz="2500" dirty="0"/>
                  <a:t>设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500" dirty="0"/>
              </a:p>
              <a:p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500" dirty="0"/>
                  <a:t>为</a:t>
                </a:r>
                <a:r>
                  <a:rPr lang="en-US" altLang="zh-CN" sz="2500" dirty="0"/>
                  <a:t>3</a:t>
                </a:r>
                <a:r>
                  <a:rPr lang="zh-CN" altLang="en-US" sz="2500" dirty="0"/>
                  <a:t>阶非零矩阵，且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2500" dirty="0"/>
                  <a:t>，则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altLang="zh-CN" sz="25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61" y="2031982"/>
                <a:ext cx="8477373" cy="1879169"/>
              </a:xfrm>
              <a:prstGeom prst="rect">
                <a:avLst/>
              </a:prstGeom>
              <a:blipFill>
                <a:blip r:embed="rId4"/>
                <a:stretch>
                  <a:fillRect l="-1150" t="-2265" b="-67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00379" y="3939293"/>
                <a:ext cx="8477373" cy="2263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解：</a:t>
                </a:r>
                <a:r>
                  <a:rPr lang="zh-CN" altLang="en-US" sz="2500" dirty="0"/>
                  <a:t>矩阵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500" dirty="0"/>
                  <a:t>，由于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2500" dirty="0"/>
                  <a:t>，我们可知方程组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必有非零解，从而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&lt;3</m:t>
                    </m:r>
                  </m:oMath>
                </a14:m>
                <a:r>
                  <a:rPr lang="zh-CN" altLang="en-US" sz="2500" dirty="0"/>
                  <a:t>，即：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可以计算得到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=−3</m:t>
                    </m:r>
                  </m:oMath>
                </a14:m>
                <a:endParaRPr lang="en-US" altLang="zh-CN" sz="25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79" y="3939293"/>
                <a:ext cx="8477373" cy="2263889"/>
              </a:xfrm>
              <a:prstGeom prst="rect">
                <a:avLst/>
              </a:prstGeom>
              <a:blipFill>
                <a:blip r:embed="rId5"/>
                <a:stretch>
                  <a:fillRect l="-1150" t="-1882" b="-5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3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09616" y="383291"/>
                <a:ext cx="8477373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C00000"/>
                    </a:solidFill>
                  </a:rPr>
                  <a:t>6</a:t>
                </a:r>
                <a:r>
                  <a:rPr lang="zh-CN" altLang="en-US" sz="2500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sz="2500" dirty="0"/>
                  <a:t>已知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500" dirty="0"/>
                  <a:t>线性无关，证明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,   3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,     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线性无关</a:t>
                </a:r>
                <a:r>
                  <a:rPr lang="en-US" altLang="zh-CN" sz="2500" dirty="0"/>
                  <a:t>.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6" y="383291"/>
                <a:ext cx="8477373" cy="1246495"/>
              </a:xfrm>
              <a:prstGeom prst="rect">
                <a:avLst/>
              </a:prstGeom>
              <a:blipFill>
                <a:blip r:embed="rId2"/>
                <a:stretch>
                  <a:fillRect l="-1223" t="-3922" b="-11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04997" y="1616339"/>
                <a:ext cx="8477373" cy="4643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解：</a:t>
                </a:r>
                <a:r>
                  <a:rPr lang="zh-CN" altLang="en-US" sz="2500" dirty="0"/>
                  <a:t>设有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500" dirty="0"/>
                  <a:t>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  <m:sSub>
                          <m:sSubPr>
                            <m:ctrlP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，即：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500" dirty="0"/>
                  <a:t>线性无关，可得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这是一个关于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500" dirty="0"/>
                  <a:t>的线性方程组，系数矩阵为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由于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zh-CN" altLang="en-US" sz="2500" dirty="0"/>
                  <a:t>，方程组仅有零解，从而得证</a:t>
                </a:r>
                <a:r>
                  <a:rPr lang="en-US" altLang="zh-CN" sz="2500" dirty="0"/>
                  <a:t>.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97" y="1616339"/>
                <a:ext cx="8477373" cy="4643772"/>
              </a:xfrm>
              <a:prstGeom prst="rect">
                <a:avLst/>
              </a:prstGeom>
              <a:blipFill>
                <a:blip r:embed="rId3"/>
                <a:stretch>
                  <a:fillRect l="-1223" t="-919" b="-2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93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14236" y="314013"/>
                <a:ext cx="8477373" cy="2656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C00000"/>
                    </a:solidFill>
                  </a:rPr>
                  <a:t>7</a:t>
                </a:r>
                <a:r>
                  <a:rPr lang="zh-CN" altLang="en-US" sz="2500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sz="2500" dirty="0"/>
                  <a:t>设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且线性方程组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500" dirty="0"/>
                  <a:t>存在两个不同的解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1</a:t>
                </a:r>
                <a:r>
                  <a:rPr lang="zh-CN" altLang="en-US" sz="2500" dirty="0"/>
                  <a:t>）求参数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500" dirty="0"/>
                  <a:t>的值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2</a:t>
                </a:r>
                <a:r>
                  <a:rPr lang="zh-CN" altLang="en-US" sz="2500" dirty="0"/>
                  <a:t>）求方程组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500" dirty="0"/>
                  <a:t>的通解</a:t>
                </a:r>
                <a:endParaRPr lang="en-US" altLang="zh-CN" sz="25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36" y="314013"/>
                <a:ext cx="8477373" cy="2656433"/>
              </a:xfrm>
              <a:prstGeom prst="rect">
                <a:avLst/>
              </a:prstGeom>
              <a:blipFill>
                <a:blip r:embed="rId2"/>
                <a:stretch>
                  <a:fillRect l="-1150" t="-1839" b="-4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09618" y="3006413"/>
                <a:ext cx="8477373" cy="341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解：</a:t>
                </a:r>
                <a:r>
                  <a:rPr lang="zh-CN" altLang="en-US" sz="2500" dirty="0"/>
                  <a:t>方程组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500" dirty="0"/>
                  <a:t>存在两个不同的解，则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&lt;3</m:t>
                    </m:r>
                  </m:oMath>
                </a14:m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5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当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500" dirty="0"/>
                  <a:t>时，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   </m:t>
                      </m:r>
                      <m:acc>
                        <m:accPr>
                          <m:chr m:val="̅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且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&gt;1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500" dirty="0"/>
                  <a:t>此时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500" dirty="0"/>
                  <a:t>无解</a:t>
                </a:r>
                <a:endParaRPr lang="en-US" altLang="zh-CN" sz="2500" dirty="0"/>
              </a:p>
              <a:p>
                <a:endParaRPr lang="en-US" altLang="zh-CN" sz="2500" dirty="0"/>
              </a:p>
              <a:p>
                <a:endParaRPr lang="en-US" altLang="zh-CN" sz="25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8" y="3006413"/>
                <a:ext cx="8477373" cy="3417218"/>
              </a:xfrm>
              <a:prstGeom prst="rect">
                <a:avLst/>
              </a:prstGeom>
              <a:blipFill>
                <a:blip r:embed="rId3"/>
                <a:stretch>
                  <a:fillRect l="-1223" t="-12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680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2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  <a:cs typeface="+mn-cs"/>
              </a:rPr>
              <a:t>行列式内容梳理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999070" y="2037963"/>
            <a:ext cx="827665" cy="231236"/>
            <a:chOff x="1036848" y="2888061"/>
            <a:chExt cx="827665" cy="231236"/>
          </a:xfrm>
        </p:grpSpPr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1720513" y="2888061"/>
              <a:ext cx="144000" cy="14400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endCxn id="15" idx="2"/>
            </p:cNvCxnSpPr>
            <p:nvPr/>
          </p:nvCxnSpPr>
          <p:spPr>
            <a:xfrm>
              <a:off x="1234656" y="2960061"/>
              <a:ext cx="485857" cy="0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1036848" y="2960061"/>
              <a:ext cx="197808" cy="159236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998576" y="3424193"/>
            <a:ext cx="827665" cy="231236"/>
            <a:chOff x="1036848" y="2888061"/>
            <a:chExt cx="827665" cy="231236"/>
          </a:xfrm>
        </p:grpSpPr>
        <p:sp>
          <p:nvSpPr>
            <p:cNvPr id="20" name="椭圆 19"/>
            <p:cNvSpPr>
              <a:spLocks noChangeAspect="1"/>
            </p:cNvSpPr>
            <p:nvPr/>
          </p:nvSpPr>
          <p:spPr>
            <a:xfrm>
              <a:off x="1720513" y="2888061"/>
              <a:ext cx="144000" cy="14400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>
              <a:endCxn id="20" idx="2"/>
            </p:cNvCxnSpPr>
            <p:nvPr/>
          </p:nvCxnSpPr>
          <p:spPr>
            <a:xfrm>
              <a:off x="1234656" y="2960061"/>
              <a:ext cx="485857" cy="0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1036848" y="2959153"/>
              <a:ext cx="197808" cy="160144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1008273" y="4868325"/>
            <a:ext cx="827665" cy="231236"/>
            <a:chOff x="1036848" y="2888061"/>
            <a:chExt cx="827665" cy="231236"/>
          </a:xfrm>
        </p:grpSpPr>
        <p:sp>
          <p:nvSpPr>
            <p:cNvPr id="24" name="椭圆 23"/>
            <p:cNvSpPr>
              <a:spLocks noChangeAspect="1"/>
            </p:cNvSpPr>
            <p:nvPr/>
          </p:nvSpPr>
          <p:spPr>
            <a:xfrm>
              <a:off x="1720513" y="2888061"/>
              <a:ext cx="144000" cy="14400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/>
            <p:cNvCxnSpPr>
              <a:endCxn id="24" idx="2"/>
            </p:cNvCxnSpPr>
            <p:nvPr/>
          </p:nvCxnSpPr>
          <p:spPr>
            <a:xfrm>
              <a:off x="1234656" y="2960061"/>
              <a:ext cx="485857" cy="0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1036848" y="2960061"/>
              <a:ext cx="197808" cy="159236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直接箭头连接符 43"/>
          <p:cNvCxnSpPr/>
          <p:nvPr/>
        </p:nvCxnSpPr>
        <p:spPr>
          <a:xfrm flipH="1">
            <a:off x="978934" y="6381057"/>
            <a:ext cx="0" cy="43200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>
            <a:off x="978934" y="436649"/>
            <a:ext cx="0" cy="525600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 rot="5400000">
            <a:off x="577734" y="5436000"/>
            <a:ext cx="684056" cy="1181701"/>
            <a:chOff x="3875314" y="4496828"/>
            <a:chExt cx="1663652" cy="1996055"/>
          </a:xfrm>
        </p:grpSpPr>
        <p:cxnSp>
          <p:nvCxnSpPr>
            <p:cNvPr id="47" name="直接连接符 46"/>
            <p:cNvCxnSpPr/>
            <p:nvPr/>
          </p:nvCxnSpPr>
          <p:spPr>
            <a:xfrm flipV="1">
              <a:off x="3875314" y="4951419"/>
              <a:ext cx="106327" cy="440717"/>
            </a:xfrm>
            <a:prstGeom prst="line">
              <a:avLst/>
            </a:prstGeom>
            <a:ln w="28575">
              <a:solidFill>
                <a:srgbClr val="5482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3981641" y="4951419"/>
              <a:ext cx="146222" cy="848471"/>
            </a:xfrm>
            <a:prstGeom prst="line">
              <a:avLst/>
            </a:prstGeom>
            <a:ln w="28575">
              <a:solidFill>
                <a:srgbClr val="5482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V="1">
              <a:off x="4127863" y="5379930"/>
              <a:ext cx="88500" cy="419960"/>
            </a:xfrm>
            <a:prstGeom prst="line">
              <a:avLst/>
            </a:prstGeom>
            <a:ln w="28575">
              <a:solidFill>
                <a:srgbClr val="5482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V="1">
              <a:off x="4362585" y="4496828"/>
              <a:ext cx="209415" cy="878826"/>
            </a:xfrm>
            <a:prstGeom prst="line">
              <a:avLst/>
            </a:prstGeom>
            <a:ln w="28575">
              <a:solidFill>
                <a:srgbClr val="5482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 flipV="1">
              <a:off x="4570828" y="4496829"/>
              <a:ext cx="222467" cy="1996054"/>
            </a:xfrm>
            <a:prstGeom prst="line">
              <a:avLst/>
            </a:prstGeom>
            <a:ln w="28575">
              <a:solidFill>
                <a:srgbClr val="5482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4793295" y="5370251"/>
              <a:ext cx="91056" cy="1122632"/>
            </a:xfrm>
            <a:prstGeom prst="line">
              <a:avLst/>
            </a:prstGeom>
            <a:ln w="28575">
              <a:solidFill>
                <a:srgbClr val="5482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4989014" y="5102557"/>
              <a:ext cx="70371" cy="275235"/>
            </a:xfrm>
            <a:prstGeom prst="line">
              <a:avLst/>
            </a:prstGeom>
            <a:ln w="28575">
              <a:solidFill>
                <a:srgbClr val="5482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 flipV="1">
              <a:off x="5063096" y="5114401"/>
              <a:ext cx="72126" cy="424236"/>
            </a:xfrm>
            <a:prstGeom prst="line">
              <a:avLst/>
            </a:prstGeom>
            <a:ln w="28575">
              <a:solidFill>
                <a:srgbClr val="5482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V="1">
              <a:off x="5135222" y="4815840"/>
              <a:ext cx="102444" cy="722797"/>
            </a:xfrm>
            <a:prstGeom prst="line">
              <a:avLst/>
            </a:prstGeom>
            <a:ln w="28575">
              <a:solidFill>
                <a:srgbClr val="5482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 flipV="1">
              <a:off x="5245001" y="4815841"/>
              <a:ext cx="197232" cy="1210610"/>
            </a:xfrm>
            <a:prstGeom prst="line">
              <a:avLst/>
            </a:prstGeom>
            <a:ln w="28575">
              <a:solidFill>
                <a:srgbClr val="5482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V="1">
              <a:off x="5442233" y="5370251"/>
              <a:ext cx="96733" cy="627131"/>
            </a:xfrm>
            <a:prstGeom prst="line">
              <a:avLst/>
            </a:prstGeom>
            <a:ln w="25400">
              <a:solidFill>
                <a:srgbClr val="5482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/>
          </p:nvCxnSpPr>
          <p:spPr>
            <a:xfrm>
              <a:off x="4208959" y="5377792"/>
              <a:ext cx="167606" cy="0"/>
            </a:xfrm>
            <a:prstGeom prst="straightConnector1">
              <a:avLst/>
            </a:prstGeom>
            <a:ln w="28575">
              <a:solidFill>
                <a:srgbClr val="5482A3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4877481" y="5374524"/>
              <a:ext cx="117890" cy="0"/>
            </a:xfrm>
            <a:prstGeom prst="line">
              <a:avLst/>
            </a:prstGeom>
            <a:ln w="28575">
              <a:solidFill>
                <a:srgbClr val="5482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椭圆 7"/>
          <p:cNvSpPr>
            <a:spLocks noChangeAspect="1"/>
          </p:cNvSpPr>
          <p:nvPr/>
        </p:nvSpPr>
        <p:spPr>
          <a:xfrm>
            <a:off x="394612" y="751591"/>
            <a:ext cx="1116000" cy="1116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KSO_Shape"/>
          <p:cNvSpPr>
            <a:spLocks/>
          </p:cNvSpPr>
          <p:nvPr/>
        </p:nvSpPr>
        <p:spPr bwMode="auto">
          <a:xfrm>
            <a:off x="542905" y="892472"/>
            <a:ext cx="864532" cy="738736"/>
          </a:xfrm>
          <a:custGeom>
            <a:avLst/>
            <a:gdLst>
              <a:gd name="T0" fmla="*/ 131779585 w 12600"/>
              <a:gd name="T1" fmla="*/ 176296350 h 9505"/>
              <a:gd name="T2" fmla="*/ 126659217 w 12600"/>
              <a:gd name="T3" fmla="*/ 185424592 h 9505"/>
              <a:gd name="T4" fmla="*/ 115184313 w 12600"/>
              <a:gd name="T5" fmla="*/ 191281345 h 9505"/>
              <a:gd name="T6" fmla="*/ 105766507 w 12600"/>
              <a:gd name="T7" fmla="*/ 195056117 h 9505"/>
              <a:gd name="T8" fmla="*/ 94337263 w 12600"/>
              <a:gd name="T9" fmla="*/ 177325916 h 9505"/>
              <a:gd name="T10" fmla="*/ 85239527 w 12600"/>
              <a:gd name="T11" fmla="*/ 172155540 h 9505"/>
              <a:gd name="T12" fmla="*/ 77970592 w 12600"/>
              <a:gd name="T13" fmla="*/ 203063397 h 9505"/>
              <a:gd name="T14" fmla="*/ 72827394 w 12600"/>
              <a:gd name="T15" fmla="*/ 215142940 h 9505"/>
              <a:gd name="T16" fmla="*/ 77719162 w 12600"/>
              <a:gd name="T17" fmla="*/ 174443313 h 9505"/>
              <a:gd name="T18" fmla="*/ 74518913 w 12600"/>
              <a:gd name="T19" fmla="*/ 164354204 h 9505"/>
              <a:gd name="T20" fmla="*/ 55591982 w 12600"/>
              <a:gd name="T21" fmla="*/ 173688389 h 9505"/>
              <a:gd name="T22" fmla="*/ 37968011 w 12600"/>
              <a:gd name="T23" fmla="*/ 165200675 h 9505"/>
              <a:gd name="T24" fmla="*/ 32344935 w 12600"/>
              <a:gd name="T25" fmla="*/ 158085716 h 9505"/>
              <a:gd name="T26" fmla="*/ 17441031 w 12600"/>
              <a:gd name="T27" fmla="*/ 141247533 h 9505"/>
              <a:gd name="T28" fmla="*/ 8891965 w 12600"/>
              <a:gd name="T29" fmla="*/ 130014613 h 9505"/>
              <a:gd name="T30" fmla="*/ 1371449 w 12600"/>
              <a:gd name="T31" fmla="*/ 117202995 h 9505"/>
              <a:gd name="T32" fmla="*/ 7703306 w 12600"/>
              <a:gd name="T33" fmla="*/ 112398657 h 9505"/>
              <a:gd name="T34" fmla="*/ 24207258 w 12600"/>
              <a:gd name="T35" fmla="*/ 112375808 h 9505"/>
              <a:gd name="T36" fmla="*/ 37670921 w 12600"/>
              <a:gd name="T37" fmla="*/ 112009770 h 9505"/>
              <a:gd name="T38" fmla="*/ 57054901 w 12600"/>
              <a:gd name="T39" fmla="*/ 116173580 h 9505"/>
              <a:gd name="T40" fmla="*/ 72713094 w 12600"/>
              <a:gd name="T41" fmla="*/ 126216840 h 9505"/>
              <a:gd name="T42" fmla="*/ 82839379 w 12600"/>
              <a:gd name="T43" fmla="*/ 138593722 h 9505"/>
              <a:gd name="T44" fmla="*/ 82496479 w 12600"/>
              <a:gd name="T45" fmla="*/ 159732809 h 9505"/>
              <a:gd name="T46" fmla="*/ 87959746 w 12600"/>
              <a:gd name="T47" fmla="*/ 142208400 h 9505"/>
              <a:gd name="T48" fmla="*/ 77170492 w 12600"/>
              <a:gd name="T49" fmla="*/ 114205996 h 9505"/>
              <a:gd name="T50" fmla="*/ 81239330 w 12600"/>
              <a:gd name="T51" fmla="*/ 81216159 h 9505"/>
              <a:gd name="T52" fmla="*/ 89034106 w 12600"/>
              <a:gd name="T53" fmla="*/ 62593637 h 9505"/>
              <a:gd name="T54" fmla="*/ 95365963 w 12600"/>
              <a:gd name="T55" fmla="*/ 47013964 h 9505"/>
              <a:gd name="T56" fmla="*/ 98451761 w 12600"/>
              <a:gd name="T57" fmla="*/ 40699627 h 9505"/>
              <a:gd name="T58" fmla="*/ 117904381 w 12600"/>
              <a:gd name="T59" fmla="*/ 14664655 h 9505"/>
              <a:gd name="T60" fmla="*/ 129310946 w 12600"/>
              <a:gd name="T61" fmla="*/ 983717 h 9505"/>
              <a:gd name="T62" fmla="*/ 140305820 w 12600"/>
              <a:gd name="T63" fmla="*/ 24570821 h 9505"/>
              <a:gd name="T64" fmla="*/ 146409077 w 12600"/>
              <a:gd name="T65" fmla="*/ 44405852 h 9505"/>
              <a:gd name="T66" fmla="*/ 149632156 w 12600"/>
              <a:gd name="T67" fmla="*/ 62319147 h 9505"/>
              <a:gd name="T68" fmla="*/ 152992364 w 12600"/>
              <a:gd name="T69" fmla="*/ 78379405 h 9505"/>
              <a:gd name="T70" fmla="*/ 151643745 w 12600"/>
              <a:gd name="T71" fmla="*/ 96795983 h 9505"/>
              <a:gd name="T72" fmla="*/ 145860407 w 12600"/>
              <a:gd name="T73" fmla="*/ 113039185 h 9505"/>
              <a:gd name="T74" fmla="*/ 139734320 w 12600"/>
              <a:gd name="T75" fmla="*/ 126102444 h 9505"/>
              <a:gd name="T76" fmla="*/ 122933279 w 12600"/>
              <a:gd name="T77" fmla="*/ 143581155 h 9505"/>
              <a:gd name="T78" fmla="*/ 98131842 w 12600"/>
              <a:gd name="T79" fmla="*/ 146463757 h 9505"/>
              <a:gd name="T80" fmla="*/ 87753976 w 12600"/>
              <a:gd name="T81" fmla="*/ 163736525 h 9505"/>
              <a:gd name="T82" fmla="*/ 96737412 w 12600"/>
              <a:gd name="T83" fmla="*/ 171034427 h 9505"/>
              <a:gd name="T84" fmla="*/ 107298067 w 12600"/>
              <a:gd name="T85" fmla="*/ 166870769 h 9505"/>
              <a:gd name="T86" fmla="*/ 125013508 w 12600"/>
              <a:gd name="T87" fmla="*/ 174077276 h 9505"/>
              <a:gd name="T88" fmla="*/ 133699704 w 12600"/>
              <a:gd name="T89" fmla="*/ 157856923 h 9505"/>
              <a:gd name="T90" fmla="*/ 145106118 w 12600"/>
              <a:gd name="T91" fmla="*/ 141545023 h 9505"/>
              <a:gd name="T92" fmla="*/ 159735611 w 12600"/>
              <a:gd name="T93" fmla="*/ 144633570 h 9505"/>
              <a:gd name="T94" fmla="*/ 150775005 w 12600"/>
              <a:gd name="T95" fmla="*/ 163141695 h 9505"/>
              <a:gd name="T96" fmla="*/ 146203307 w 12600"/>
              <a:gd name="T97" fmla="*/ 173139257 h 9505"/>
              <a:gd name="T98" fmla="*/ 161907160 w 12600"/>
              <a:gd name="T99" fmla="*/ 163072996 h 9505"/>
              <a:gd name="T100" fmla="*/ 172033595 w 12600"/>
              <a:gd name="T101" fmla="*/ 133286102 h 9505"/>
              <a:gd name="T102" fmla="*/ 205658508 w 12600"/>
              <a:gd name="T103" fmla="*/ 113885656 h 9505"/>
              <a:gd name="T104" fmla="*/ 239374892 w 12600"/>
              <a:gd name="T105" fmla="*/ 110660016 h 9505"/>
              <a:gd name="T106" fmla="*/ 255330174 w 12600"/>
              <a:gd name="T107" fmla="*/ 107983205 h 9505"/>
              <a:gd name="T108" fmla="*/ 271742505 w 12600"/>
              <a:gd name="T109" fmla="*/ 105741282 h 9505"/>
              <a:gd name="T110" fmla="*/ 288017857 w 12600"/>
              <a:gd name="T111" fmla="*/ 101302982 h 9505"/>
              <a:gd name="T112" fmla="*/ 245981008 w 12600"/>
              <a:gd name="T113" fmla="*/ 161700393 h 9505"/>
              <a:gd name="T114" fmla="*/ 228379867 w 12600"/>
              <a:gd name="T115" fmla="*/ 177691953 h 9505"/>
              <a:gd name="T116" fmla="*/ 210275865 w 12600"/>
              <a:gd name="T117" fmla="*/ 186980290 h 9505"/>
              <a:gd name="T118" fmla="*/ 194640654 w 12600"/>
              <a:gd name="T119" fmla="*/ 189862892 h 9505"/>
              <a:gd name="T120" fmla="*/ 170159136 w 12600"/>
              <a:gd name="T121" fmla="*/ 182038707 h 950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2600" h="9505">
                <a:moveTo>
                  <a:pt x="7155" y="7617"/>
                </a:moveTo>
                <a:lnTo>
                  <a:pt x="7155" y="7617"/>
                </a:lnTo>
                <a:lnTo>
                  <a:pt x="7091" y="7633"/>
                </a:lnTo>
                <a:lnTo>
                  <a:pt x="7028" y="7649"/>
                </a:lnTo>
                <a:lnTo>
                  <a:pt x="6964" y="7663"/>
                </a:lnTo>
                <a:lnTo>
                  <a:pt x="6899" y="7675"/>
                </a:lnTo>
                <a:lnTo>
                  <a:pt x="6836" y="7688"/>
                </a:lnTo>
                <a:lnTo>
                  <a:pt x="6771" y="7699"/>
                </a:lnTo>
                <a:lnTo>
                  <a:pt x="6706" y="7708"/>
                </a:lnTo>
                <a:lnTo>
                  <a:pt x="6641" y="7717"/>
                </a:lnTo>
                <a:lnTo>
                  <a:pt x="6575" y="7724"/>
                </a:lnTo>
                <a:lnTo>
                  <a:pt x="6510" y="7730"/>
                </a:lnTo>
                <a:lnTo>
                  <a:pt x="6444" y="7735"/>
                </a:lnTo>
                <a:lnTo>
                  <a:pt x="6380" y="7738"/>
                </a:lnTo>
                <a:lnTo>
                  <a:pt x="6314" y="7739"/>
                </a:lnTo>
                <a:lnTo>
                  <a:pt x="6249" y="7739"/>
                </a:lnTo>
                <a:lnTo>
                  <a:pt x="6183" y="7738"/>
                </a:lnTo>
                <a:lnTo>
                  <a:pt x="6118" y="7734"/>
                </a:lnTo>
                <a:lnTo>
                  <a:pt x="6076" y="7732"/>
                </a:lnTo>
                <a:lnTo>
                  <a:pt x="6032" y="7727"/>
                </a:lnTo>
                <a:lnTo>
                  <a:pt x="5944" y="7716"/>
                </a:lnTo>
                <a:lnTo>
                  <a:pt x="5899" y="7711"/>
                </a:lnTo>
                <a:lnTo>
                  <a:pt x="5854" y="7707"/>
                </a:lnTo>
                <a:lnTo>
                  <a:pt x="5810" y="7706"/>
                </a:lnTo>
                <a:lnTo>
                  <a:pt x="5765" y="7706"/>
                </a:lnTo>
                <a:lnTo>
                  <a:pt x="5743" y="7706"/>
                </a:lnTo>
                <a:lnTo>
                  <a:pt x="5721" y="7708"/>
                </a:lnTo>
                <a:lnTo>
                  <a:pt x="5700" y="7711"/>
                </a:lnTo>
                <a:lnTo>
                  <a:pt x="5678" y="7715"/>
                </a:lnTo>
                <a:lnTo>
                  <a:pt x="5657" y="7718"/>
                </a:lnTo>
                <a:lnTo>
                  <a:pt x="5636" y="7723"/>
                </a:lnTo>
                <a:lnTo>
                  <a:pt x="5617" y="7729"/>
                </a:lnTo>
                <a:lnTo>
                  <a:pt x="5597" y="7737"/>
                </a:lnTo>
                <a:lnTo>
                  <a:pt x="5578" y="7745"/>
                </a:lnTo>
                <a:lnTo>
                  <a:pt x="5558" y="7755"/>
                </a:lnTo>
                <a:lnTo>
                  <a:pt x="5540" y="7766"/>
                </a:lnTo>
                <a:lnTo>
                  <a:pt x="5523" y="7779"/>
                </a:lnTo>
                <a:lnTo>
                  <a:pt x="5506" y="7793"/>
                </a:lnTo>
                <a:lnTo>
                  <a:pt x="5488" y="7809"/>
                </a:lnTo>
                <a:lnTo>
                  <a:pt x="5473" y="7825"/>
                </a:lnTo>
                <a:lnTo>
                  <a:pt x="5458" y="7844"/>
                </a:lnTo>
                <a:lnTo>
                  <a:pt x="5487" y="7905"/>
                </a:lnTo>
                <a:lnTo>
                  <a:pt x="5501" y="7937"/>
                </a:lnTo>
                <a:lnTo>
                  <a:pt x="5514" y="7970"/>
                </a:lnTo>
                <a:lnTo>
                  <a:pt x="5525" y="8005"/>
                </a:lnTo>
                <a:lnTo>
                  <a:pt x="5529" y="8024"/>
                </a:lnTo>
                <a:lnTo>
                  <a:pt x="5534" y="8042"/>
                </a:lnTo>
                <a:lnTo>
                  <a:pt x="5536" y="8062"/>
                </a:lnTo>
                <a:lnTo>
                  <a:pt x="5539" y="8083"/>
                </a:lnTo>
                <a:lnTo>
                  <a:pt x="5541" y="8105"/>
                </a:lnTo>
                <a:lnTo>
                  <a:pt x="5541" y="8128"/>
                </a:lnTo>
                <a:lnTo>
                  <a:pt x="5518" y="8130"/>
                </a:lnTo>
                <a:lnTo>
                  <a:pt x="5495" y="8133"/>
                </a:lnTo>
                <a:lnTo>
                  <a:pt x="5471" y="8133"/>
                </a:lnTo>
                <a:lnTo>
                  <a:pt x="5448" y="8134"/>
                </a:lnTo>
                <a:lnTo>
                  <a:pt x="5402" y="8131"/>
                </a:lnTo>
                <a:lnTo>
                  <a:pt x="5355" y="8128"/>
                </a:lnTo>
                <a:lnTo>
                  <a:pt x="5310" y="8122"/>
                </a:lnTo>
                <a:lnTo>
                  <a:pt x="5265" y="8114"/>
                </a:lnTo>
                <a:lnTo>
                  <a:pt x="5219" y="8106"/>
                </a:lnTo>
                <a:lnTo>
                  <a:pt x="5174" y="8096"/>
                </a:lnTo>
                <a:lnTo>
                  <a:pt x="5087" y="8076"/>
                </a:lnTo>
                <a:lnTo>
                  <a:pt x="5045" y="8067"/>
                </a:lnTo>
                <a:lnTo>
                  <a:pt x="5003" y="8058"/>
                </a:lnTo>
                <a:lnTo>
                  <a:pt x="4962" y="8052"/>
                </a:lnTo>
                <a:lnTo>
                  <a:pt x="4921" y="8047"/>
                </a:lnTo>
                <a:lnTo>
                  <a:pt x="4882" y="8043"/>
                </a:lnTo>
                <a:lnTo>
                  <a:pt x="4844" y="8043"/>
                </a:lnTo>
                <a:lnTo>
                  <a:pt x="4865" y="8085"/>
                </a:lnTo>
                <a:lnTo>
                  <a:pt x="4887" y="8127"/>
                </a:lnTo>
                <a:lnTo>
                  <a:pt x="4910" y="8166"/>
                </a:lnTo>
                <a:lnTo>
                  <a:pt x="4935" y="8205"/>
                </a:lnTo>
                <a:lnTo>
                  <a:pt x="4987" y="8283"/>
                </a:lnTo>
                <a:lnTo>
                  <a:pt x="5039" y="8361"/>
                </a:lnTo>
                <a:lnTo>
                  <a:pt x="5063" y="8400"/>
                </a:lnTo>
                <a:lnTo>
                  <a:pt x="5086" y="8442"/>
                </a:lnTo>
                <a:lnTo>
                  <a:pt x="5108" y="8482"/>
                </a:lnTo>
                <a:lnTo>
                  <a:pt x="5128" y="8525"/>
                </a:lnTo>
                <a:lnTo>
                  <a:pt x="5136" y="8547"/>
                </a:lnTo>
                <a:lnTo>
                  <a:pt x="5144" y="8569"/>
                </a:lnTo>
                <a:lnTo>
                  <a:pt x="5151" y="8591"/>
                </a:lnTo>
                <a:lnTo>
                  <a:pt x="5158" y="8614"/>
                </a:lnTo>
                <a:lnTo>
                  <a:pt x="5164" y="8637"/>
                </a:lnTo>
                <a:lnTo>
                  <a:pt x="5168" y="8662"/>
                </a:lnTo>
                <a:lnTo>
                  <a:pt x="5173" y="8686"/>
                </a:lnTo>
                <a:lnTo>
                  <a:pt x="5175" y="8711"/>
                </a:lnTo>
                <a:lnTo>
                  <a:pt x="5108" y="8699"/>
                </a:lnTo>
                <a:lnTo>
                  <a:pt x="5041" y="8684"/>
                </a:lnTo>
                <a:lnTo>
                  <a:pt x="4975" y="8667"/>
                </a:lnTo>
                <a:lnTo>
                  <a:pt x="4909" y="8647"/>
                </a:lnTo>
                <a:lnTo>
                  <a:pt x="4876" y="8637"/>
                </a:lnTo>
                <a:lnTo>
                  <a:pt x="4843" y="8625"/>
                </a:lnTo>
                <a:lnTo>
                  <a:pt x="4811" y="8614"/>
                </a:lnTo>
                <a:lnTo>
                  <a:pt x="4779" y="8601"/>
                </a:lnTo>
                <a:lnTo>
                  <a:pt x="4748" y="8587"/>
                </a:lnTo>
                <a:lnTo>
                  <a:pt x="4717" y="8574"/>
                </a:lnTo>
                <a:lnTo>
                  <a:pt x="4686" y="8558"/>
                </a:lnTo>
                <a:lnTo>
                  <a:pt x="4656" y="8543"/>
                </a:lnTo>
                <a:lnTo>
                  <a:pt x="4627" y="8526"/>
                </a:lnTo>
                <a:lnTo>
                  <a:pt x="4597" y="8509"/>
                </a:lnTo>
                <a:lnTo>
                  <a:pt x="4569" y="8491"/>
                </a:lnTo>
                <a:lnTo>
                  <a:pt x="4541" y="8471"/>
                </a:lnTo>
                <a:lnTo>
                  <a:pt x="4514" y="8452"/>
                </a:lnTo>
                <a:lnTo>
                  <a:pt x="4488" y="8431"/>
                </a:lnTo>
                <a:lnTo>
                  <a:pt x="4463" y="8409"/>
                </a:lnTo>
                <a:lnTo>
                  <a:pt x="4437" y="8386"/>
                </a:lnTo>
                <a:lnTo>
                  <a:pt x="4414" y="8362"/>
                </a:lnTo>
                <a:lnTo>
                  <a:pt x="4389" y="8338"/>
                </a:lnTo>
                <a:lnTo>
                  <a:pt x="4367" y="8312"/>
                </a:lnTo>
                <a:lnTo>
                  <a:pt x="4347" y="8285"/>
                </a:lnTo>
                <a:lnTo>
                  <a:pt x="4326" y="8257"/>
                </a:lnTo>
                <a:lnTo>
                  <a:pt x="4306" y="8229"/>
                </a:lnTo>
                <a:lnTo>
                  <a:pt x="4288" y="8200"/>
                </a:lnTo>
                <a:lnTo>
                  <a:pt x="4270" y="8168"/>
                </a:lnTo>
                <a:lnTo>
                  <a:pt x="4257" y="8144"/>
                </a:lnTo>
                <a:lnTo>
                  <a:pt x="4246" y="8118"/>
                </a:lnTo>
                <a:lnTo>
                  <a:pt x="4235" y="8091"/>
                </a:lnTo>
                <a:lnTo>
                  <a:pt x="4226" y="8063"/>
                </a:lnTo>
                <a:lnTo>
                  <a:pt x="4207" y="8002"/>
                </a:lnTo>
                <a:lnTo>
                  <a:pt x="4188" y="7939"/>
                </a:lnTo>
                <a:lnTo>
                  <a:pt x="4169" y="7876"/>
                </a:lnTo>
                <a:lnTo>
                  <a:pt x="4150" y="7812"/>
                </a:lnTo>
                <a:lnTo>
                  <a:pt x="4139" y="7782"/>
                </a:lnTo>
                <a:lnTo>
                  <a:pt x="4127" y="7751"/>
                </a:lnTo>
                <a:lnTo>
                  <a:pt x="4114" y="7722"/>
                </a:lnTo>
                <a:lnTo>
                  <a:pt x="4102" y="7693"/>
                </a:lnTo>
                <a:lnTo>
                  <a:pt x="4087" y="7666"/>
                </a:lnTo>
                <a:lnTo>
                  <a:pt x="4072" y="7640"/>
                </a:lnTo>
                <a:lnTo>
                  <a:pt x="4056" y="7617"/>
                </a:lnTo>
                <a:lnTo>
                  <a:pt x="4037" y="7595"/>
                </a:lnTo>
                <a:lnTo>
                  <a:pt x="4018" y="7574"/>
                </a:lnTo>
                <a:lnTo>
                  <a:pt x="4007" y="7565"/>
                </a:lnTo>
                <a:lnTo>
                  <a:pt x="3996" y="7557"/>
                </a:lnTo>
                <a:lnTo>
                  <a:pt x="3985" y="7548"/>
                </a:lnTo>
                <a:lnTo>
                  <a:pt x="3972" y="7541"/>
                </a:lnTo>
                <a:lnTo>
                  <a:pt x="3960" y="7535"/>
                </a:lnTo>
                <a:lnTo>
                  <a:pt x="3948" y="7529"/>
                </a:lnTo>
                <a:lnTo>
                  <a:pt x="3935" y="7524"/>
                </a:lnTo>
                <a:lnTo>
                  <a:pt x="3920" y="7519"/>
                </a:lnTo>
                <a:lnTo>
                  <a:pt x="3906" y="7515"/>
                </a:lnTo>
                <a:lnTo>
                  <a:pt x="3891" y="7512"/>
                </a:lnTo>
                <a:lnTo>
                  <a:pt x="3876" y="7510"/>
                </a:lnTo>
                <a:lnTo>
                  <a:pt x="3860" y="7509"/>
                </a:lnTo>
                <a:lnTo>
                  <a:pt x="3843" y="7508"/>
                </a:lnTo>
                <a:lnTo>
                  <a:pt x="3826" y="7509"/>
                </a:lnTo>
                <a:lnTo>
                  <a:pt x="3807" y="7510"/>
                </a:lnTo>
                <a:lnTo>
                  <a:pt x="3789" y="7512"/>
                </a:lnTo>
                <a:lnTo>
                  <a:pt x="3770" y="7515"/>
                </a:lnTo>
                <a:lnTo>
                  <a:pt x="3750" y="7519"/>
                </a:lnTo>
                <a:lnTo>
                  <a:pt x="3729" y="7525"/>
                </a:lnTo>
                <a:lnTo>
                  <a:pt x="3708" y="7531"/>
                </a:lnTo>
                <a:lnTo>
                  <a:pt x="3686" y="7539"/>
                </a:lnTo>
                <a:lnTo>
                  <a:pt x="3663" y="7547"/>
                </a:lnTo>
                <a:lnTo>
                  <a:pt x="3636" y="7606"/>
                </a:lnTo>
                <a:lnTo>
                  <a:pt x="3611" y="7664"/>
                </a:lnTo>
                <a:lnTo>
                  <a:pt x="3587" y="7724"/>
                </a:lnTo>
                <a:lnTo>
                  <a:pt x="3567" y="7783"/>
                </a:lnTo>
                <a:lnTo>
                  <a:pt x="3546" y="7843"/>
                </a:lnTo>
                <a:lnTo>
                  <a:pt x="3527" y="7903"/>
                </a:lnTo>
                <a:lnTo>
                  <a:pt x="3512" y="7963"/>
                </a:lnTo>
                <a:lnTo>
                  <a:pt x="3496" y="8023"/>
                </a:lnTo>
                <a:lnTo>
                  <a:pt x="3482" y="8083"/>
                </a:lnTo>
                <a:lnTo>
                  <a:pt x="3470" y="8142"/>
                </a:lnTo>
                <a:lnTo>
                  <a:pt x="3459" y="8204"/>
                </a:lnTo>
                <a:lnTo>
                  <a:pt x="3449" y="8263"/>
                </a:lnTo>
                <a:lnTo>
                  <a:pt x="3441" y="8325"/>
                </a:lnTo>
                <a:lnTo>
                  <a:pt x="3433" y="8386"/>
                </a:lnTo>
                <a:lnTo>
                  <a:pt x="3428" y="8447"/>
                </a:lnTo>
                <a:lnTo>
                  <a:pt x="3422" y="8507"/>
                </a:lnTo>
                <a:lnTo>
                  <a:pt x="3419" y="8568"/>
                </a:lnTo>
                <a:lnTo>
                  <a:pt x="3416" y="8630"/>
                </a:lnTo>
                <a:lnTo>
                  <a:pt x="3414" y="8691"/>
                </a:lnTo>
                <a:lnTo>
                  <a:pt x="3413" y="8752"/>
                </a:lnTo>
                <a:lnTo>
                  <a:pt x="3411" y="8815"/>
                </a:lnTo>
                <a:lnTo>
                  <a:pt x="3411" y="8876"/>
                </a:lnTo>
                <a:lnTo>
                  <a:pt x="3414" y="8999"/>
                </a:lnTo>
                <a:lnTo>
                  <a:pt x="3419" y="9124"/>
                </a:lnTo>
                <a:lnTo>
                  <a:pt x="3425" y="9249"/>
                </a:lnTo>
                <a:lnTo>
                  <a:pt x="3432" y="9375"/>
                </a:lnTo>
                <a:lnTo>
                  <a:pt x="3441" y="9499"/>
                </a:lnTo>
                <a:lnTo>
                  <a:pt x="3422" y="9502"/>
                </a:lnTo>
                <a:lnTo>
                  <a:pt x="3404" y="9504"/>
                </a:lnTo>
                <a:lnTo>
                  <a:pt x="3387" y="9505"/>
                </a:lnTo>
                <a:lnTo>
                  <a:pt x="3370" y="9505"/>
                </a:lnTo>
                <a:lnTo>
                  <a:pt x="3354" y="9505"/>
                </a:lnTo>
                <a:lnTo>
                  <a:pt x="3339" y="9503"/>
                </a:lnTo>
                <a:lnTo>
                  <a:pt x="3325" y="9500"/>
                </a:lnTo>
                <a:lnTo>
                  <a:pt x="3310" y="9498"/>
                </a:lnTo>
                <a:lnTo>
                  <a:pt x="3296" y="9494"/>
                </a:lnTo>
                <a:lnTo>
                  <a:pt x="3284" y="9489"/>
                </a:lnTo>
                <a:lnTo>
                  <a:pt x="3272" y="9485"/>
                </a:lnTo>
                <a:lnTo>
                  <a:pt x="3260" y="9478"/>
                </a:lnTo>
                <a:lnTo>
                  <a:pt x="3249" y="9471"/>
                </a:lnTo>
                <a:lnTo>
                  <a:pt x="3239" y="9464"/>
                </a:lnTo>
                <a:lnTo>
                  <a:pt x="3229" y="9455"/>
                </a:lnTo>
                <a:lnTo>
                  <a:pt x="3219" y="9447"/>
                </a:lnTo>
                <a:lnTo>
                  <a:pt x="3211" y="9437"/>
                </a:lnTo>
                <a:lnTo>
                  <a:pt x="3202" y="9426"/>
                </a:lnTo>
                <a:lnTo>
                  <a:pt x="3194" y="9415"/>
                </a:lnTo>
                <a:lnTo>
                  <a:pt x="3186" y="9404"/>
                </a:lnTo>
                <a:lnTo>
                  <a:pt x="3174" y="9378"/>
                </a:lnTo>
                <a:lnTo>
                  <a:pt x="3162" y="9351"/>
                </a:lnTo>
                <a:lnTo>
                  <a:pt x="3153" y="9321"/>
                </a:lnTo>
                <a:lnTo>
                  <a:pt x="3145" y="9289"/>
                </a:lnTo>
                <a:lnTo>
                  <a:pt x="3139" y="9255"/>
                </a:lnTo>
                <a:lnTo>
                  <a:pt x="3135" y="9218"/>
                </a:lnTo>
                <a:lnTo>
                  <a:pt x="3133" y="9180"/>
                </a:lnTo>
                <a:lnTo>
                  <a:pt x="3130" y="9141"/>
                </a:lnTo>
                <a:lnTo>
                  <a:pt x="3130" y="9100"/>
                </a:lnTo>
                <a:lnTo>
                  <a:pt x="3131" y="9056"/>
                </a:lnTo>
                <a:lnTo>
                  <a:pt x="3135" y="9012"/>
                </a:lnTo>
                <a:lnTo>
                  <a:pt x="3139" y="8965"/>
                </a:lnTo>
                <a:lnTo>
                  <a:pt x="3144" y="8919"/>
                </a:lnTo>
                <a:lnTo>
                  <a:pt x="3148" y="8870"/>
                </a:lnTo>
                <a:lnTo>
                  <a:pt x="3156" y="8820"/>
                </a:lnTo>
                <a:lnTo>
                  <a:pt x="3163" y="8769"/>
                </a:lnTo>
                <a:lnTo>
                  <a:pt x="3180" y="8667"/>
                </a:lnTo>
                <a:lnTo>
                  <a:pt x="3201" y="8560"/>
                </a:lnTo>
                <a:lnTo>
                  <a:pt x="3223" y="8453"/>
                </a:lnTo>
                <a:lnTo>
                  <a:pt x="3246" y="8344"/>
                </a:lnTo>
                <a:lnTo>
                  <a:pt x="3271" y="8235"/>
                </a:lnTo>
                <a:lnTo>
                  <a:pt x="3320" y="8020"/>
                </a:lnTo>
                <a:lnTo>
                  <a:pt x="3343" y="7916"/>
                </a:lnTo>
                <a:lnTo>
                  <a:pt x="3364" y="7815"/>
                </a:lnTo>
                <a:lnTo>
                  <a:pt x="3383" y="7718"/>
                </a:lnTo>
                <a:lnTo>
                  <a:pt x="3400" y="7625"/>
                </a:lnTo>
                <a:lnTo>
                  <a:pt x="3414" y="7540"/>
                </a:lnTo>
                <a:lnTo>
                  <a:pt x="3419" y="7498"/>
                </a:lnTo>
                <a:lnTo>
                  <a:pt x="3422" y="7459"/>
                </a:lnTo>
                <a:lnTo>
                  <a:pt x="3426" y="7422"/>
                </a:lnTo>
                <a:lnTo>
                  <a:pt x="3427" y="7387"/>
                </a:lnTo>
                <a:lnTo>
                  <a:pt x="3427" y="7353"/>
                </a:lnTo>
                <a:lnTo>
                  <a:pt x="3427" y="7322"/>
                </a:lnTo>
                <a:lnTo>
                  <a:pt x="3425" y="7293"/>
                </a:lnTo>
                <a:lnTo>
                  <a:pt x="3420" y="7267"/>
                </a:lnTo>
                <a:lnTo>
                  <a:pt x="3415" y="7243"/>
                </a:lnTo>
                <a:lnTo>
                  <a:pt x="3408" y="7221"/>
                </a:lnTo>
                <a:lnTo>
                  <a:pt x="3399" y="7202"/>
                </a:lnTo>
                <a:lnTo>
                  <a:pt x="3394" y="7194"/>
                </a:lnTo>
                <a:lnTo>
                  <a:pt x="3388" y="7185"/>
                </a:lnTo>
                <a:lnTo>
                  <a:pt x="3382" y="7179"/>
                </a:lnTo>
                <a:lnTo>
                  <a:pt x="3376" y="7173"/>
                </a:lnTo>
                <a:lnTo>
                  <a:pt x="3369" y="7167"/>
                </a:lnTo>
                <a:lnTo>
                  <a:pt x="3361" y="7162"/>
                </a:lnTo>
                <a:lnTo>
                  <a:pt x="3345" y="7161"/>
                </a:lnTo>
                <a:lnTo>
                  <a:pt x="3331" y="7162"/>
                </a:lnTo>
                <a:lnTo>
                  <a:pt x="3316" y="7164"/>
                </a:lnTo>
                <a:lnTo>
                  <a:pt x="3301" y="7167"/>
                </a:lnTo>
                <a:lnTo>
                  <a:pt x="3287" y="7172"/>
                </a:lnTo>
                <a:lnTo>
                  <a:pt x="3273" y="7178"/>
                </a:lnTo>
                <a:lnTo>
                  <a:pt x="3260" y="7184"/>
                </a:lnTo>
                <a:lnTo>
                  <a:pt x="3248" y="7193"/>
                </a:lnTo>
                <a:lnTo>
                  <a:pt x="3234" y="7201"/>
                </a:lnTo>
                <a:lnTo>
                  <a:pt x="3222" y="7210"/>
                </a:lnTo>
                <a:lnTo>
                  <a:pt x="3197" y="7230"/>
                </a:lnTo>
                <a:lnTo>
                  <a:pt x="3174" y="7254"/>
                </a:lnTo>
                <a:lnTo>
                  <a:pt x="3151" y="7278"/>
                </a:lnTo>
                <a:lnTo>
                  <a:pt x="3107" y="7331"/>
                </a:lnTo>
                <a:lnTo>
                  <a:pt x="3085" y="7356"/>
                </a:lnTo>
                <a:lnTo>
                  <a:pt x="3063" y="7382"/>
                </a:lnTo>
                <a:lnTo>
                  <a:pt x="3041" y="7405"/>
                </a:lnTo>
                <a:lnTo>
                  <a:pt x="3019" y="7426"/>
                </a:lnTo>
                <a:lnTo>
                  <a:pt x="2996" y="7446"/>
                </a:lnTo>
                <a:lnTo>
                  <a:pt x="2985" y="7453"/>
                </a:lnTo>
                <a:lnTo>
                  <a:pt x="2972" y="7460"/>
                </a:lnTo>
                <a:lnTo>
                  <a:pt x="2935" y="7480"/>
                </a:lnTo>
                <a:lnTo>
                  <a:pt x="2892" y="7498"/>
                </a:lnTo>
                <a:lnTo>
                  <a:pt x="2845" y="7515"/>
                </a:lnTo>
                <a:lnTo>
                  <a:pt x="2795" y="7531"/>
                </a:lnTo>
                <a:lnTo>
                  <a:pt x="2743" y="7546"/>
                </a:lnTo>
                <a:lnTo>
                  <a:pt x="2688" y="7559"/>
                </a:lnTo>
                <a:lnTo>
                  <a:pt x="2631" y="7570"/>
                </a:lnTo>
                <a:lnTo>
                  <a:pt x="2574" y="7580"/>
                </a:lnTo>
                <a:lnTo>
                  <a:pt x="2516" y="7587"/>
                </a:lnTo>
                <a:lnTo>
                  <a:pt x="2459" y="7591"/>
                </a:lnTo>
                <a:lnTo>
                  <a:pt x="2432" y="7592"/>
                </a:lnTo>
                <a:lnTo>
                  <a:pt x="2404" y="7592"/>
                </a:lnTo>
                <a:lnTo>
                  <a:pt x="2377" y="7592"/>
                </a:lnTo>
                <a:lnTo>
                  <a:pt x="2350" y="7591"/>
                </a:lnTo>
                <a:lnTo>
                  <a:pt x="2324" y="7589"/>
                </a:lnTo>
                <a:lnTo>
                  <a:pt x="2300" y="7586"/>
                </a:lnTo>
                <a:lnTo>
                  <a:pt x="2276" y="7583"/>
                </a:lnTo>
                <a:lnTo>
                  <a:pt x="2252" y="7578"/>
                </a:lnTo>
                <a:lnTo>
                  <a:pt x="2229" y="7572"/>
                </a:lnTo>
                <a:lnTo>
                  <a:pt x="2208" y="7565"/>
                </a:lnTo>
                <a:lnTo>
                  <a:pt x="2188" y="7557"/>
                </a:lnTo>
                <a:lnTo>
                  <a:pt x="2169" y="7548"/>
                </a:lnTo>
                <a:lnTo>
                  <a:pt x="2135" y="7530"/>
                </a:lnTo>
                <a:lnTo>
                  <a:pt x="2102" y="7510"/>
                </a:lnTo>
                <a:lnTo>
                  <a:pt x="2070" y="7488"/>
                </a:lnTo>
                <a:lnTo>
                  <a:pt x="2037" y="7465"/>
                </a:lnTo>
                <a:lnTo>
                  <a:pt x="1974" y="7418"/>
                </a:lnTo>
                <a:lnTo>
                  <a:pt x="1910" y="7369"/>
                </a:lnTo>
                <a:lnTo>
                  <a:pt x="1878" y="7344"/>
                </a:lnTo>
                <a:lnTo>
                  <a:pt x="1846" y="7321"/>
                </a:lnTo>
                <a:lnTo>
                  <a:pt x="1815" y="7299"/>
                </a:lnTo>
                <a:lnTo>
                  <a:pt x="1782" y="7278"/>
                </a:lnTo>
                <a:lnTo>
                  <a:pt x="1747" y="7260"/>
                </a:lnTo>
                <a:lnTo>
                  <a:pt x="1713" y="7241"/>
                </a:lnTo>
                <a:lnTo>
                  <a:pt x="1679" y="7227"/>
                </a:lnTo>
                <a:lnTo>
                  <a:pt x="1661" y="7221"/>
                </a:lnTo>
                <a:lnTo>
                  <a:pt x="1644" y="7215"/>
                </a:lnTo>
                <a:lnTo>
                  <a:pt x="1624" y="7208"/>
                </a:lnTo>
                <a:lnTo>
                  <a:pt x="1607" y="7202"/>
                </a:lnTo>
                <a:lnTo>
                  <a:pt x="1592" y="7195"/>
                </a:lnTo>
                <a:lnTo>
                  <a:pt x="1579" y="7188"/>
                </a:lnTo>
                <a:lnTo>
                  <a:pt x="1567" y="7179"/>
                </a:lnTo>
                <a:lnTo>
                  <a:pt x="1556" y="7171"/>
                </a:lnTo>
                <a:lnTo>
                  <a:pt x="1547" y="7162"/>
                </a:lnTo>
                <a:lnTo>
                  <a:pt x="1538" y="7152"/>
                </a:lnTo>
                <a:lnTo>
                  <a:pt x="1532" y="7142"/>
                </a:lnTo>
                <a:lnTo>
                  <a:pt x="1526" y="7133"/>
                </a:lnTo>
                <a:lnTo>
                  <a:pt x="1520" y="7123"/>
                </a:lnTo>
                <a:lnTo>
                  <a:pt x="1516" y="7112"/>
                </a:lnTo>
                <a:lnTo>
                  <a:pt x="1508" y="7090"/>
                </a:lnTo>
                <a:lnTo>
                  <a:pt x="1502" y="7068"/>
                </a:lnTo>
                <a:lnTo>
                  <a:pt x="1496" y="7043"/>
                </a:lnTo>
                <a:lnTo>
                  <a:pt x="1487" y="7020"/>
                </a:lnTo>
                <a:lnTo>
                  <a:pt x="1478" y="6996"/>
                </a:lnTo>
                <a:lnTo>
                  <a:pt x="1472" y="6984"/>
                </a:lnTo>
                <a:lnTo>
                  <a:pt x="1466" y="6971"/>
                </a:lnTo>
                <a:lnTo>
                  <a:pt x="1459" y="6959"/>
                </a:lnTo>
                <a:lnTo>
                  <a:pt x="1449" y="6947"/>
                </a:lnTo>
                <a:lnTo>
                  <a:pt x="1439" y="6935"/>
                </a:lnTo>
                <a:lnTo>
                  <a:pt x="1428" y="6922"/>
                </a:lnTo>
                <a:lnTo>
                  <a:pt x="1415" y="6910"/>
                </a:lnTo>
                <a:lnTo>
                  <a:pt x="1401" y="6898"/>
                </a:lnTo>
                <a:lnTo>
                  <a:pt x="1384" y="6887"/>
                </a:lnTo>
                <a:lnTo>
                  <a:pt x="1366" y="6875"/>
                </a:lnTo>
                <a:lnTo>
                  <a:pt x="1351" y="6865"/>
                </a:lnTo>
                <a:lnTo>
                  <a:pt x="1335" y="6854"/>
                </a:lnTo>
                <a:lnTo>
                  <a:pt x="1320" y="6842"/>
                </a:lnTo>
                <a:lnTo>
                  <a:pt x="1304" y="6828"/>
                </a:lnTo>
                <a:lnTo>
                  <a:pt x="1272" y="6799"/>
                </a:lnTo>
                <a:lnTo>
                  <a:pt x="1240" y="6766"/>
                </a:lnTo>
                <a:lnTo>
                  <a:pt x="1208" y="6732"/>
                </a:lnTo>
                <a:lnTo>
                  <a:pt x="1178" y="6694"/>
                </a:lnTo>
                <a:lnTo>
                  <a:pt x="1147" y="6655"/>
                </a:lnTo>
                <a:lnTo>
                  <a:pt x="1117" y="6614"/>
                </a:lnTo>
                <a:lnTo>
                  <a:pt x="1087" y="6574"/>
                </a:lnTo>
                <a:lnTo>
                  <a:pt x="1059" y="6533"/>
                </a:lnTo>
                <a:lnTo>
                  <a:pt x="1004" y="6449"/>
                </a:lnTo>
                <a:lnTo>
                  <a:pt x="909" y="6301"/>
                </a:lnTo>
                <a:lnTo>
                  <a:pt x="893" y="6279"/>
                </a:lnTo>
                <a:lnTo>
                  <a:pt x="877" y="6261"/>
                </a:lnTo>
                <a:lnTo>
                  <a:pt x="859" y="6244"/>
                </a:lnTo>
                <a:lnTo>
                  <a:pt x="840" y="6228"/>
                </a:lnTo>
                <a:lnTo>
                  <a:pt x="822" y="6213"/>
                </a:lnTo>
                <a:lnTo>
                  <a:pt x="802" y="6200"/>
                </a:lnTo>
                <a:lnTo>
                  <a:pt x="763" y="6174"/>
                </a:lnTo>
                <a:lnTo>
                  <a:pt x="745" y="6161"/>
                </a:lnTo>
                <a:lnTo>
                  <a:pt x="725" y="6147"/>
                </a:lnTo>
                <a:lnTo>
                  <a:pt x="708" y="6133"/>
                </a:lnTo>
                <a:lnTo>
                  <a:pt x="691" y="6116"/>
                </a:lnTo>
                <a:lnTo>
                  <a:pt x="675" y="6099"/>
                </a:lnTo>
                <a:lnTo>
                  <a:pt x="661" y="6078"/>
                </a:lnTo>
                <a:lnTo>
                  <a:pt x="648" y="6056"/>
                </a:lnTo>
                <a:lnTo>
                  <a:pt x="642" y="6042"/>
                </a:lnTo>
                <a:lnTo>
                  <a:pt x="637" y="6030"/>
                </a:lnTo>
                <a:lnTo>
                  <a:pt x="615" y="5971"/>
                </a:lnTo>
                <a:lnTo>
                  <a:pt x="603" y="5937"/>
                </a:lnTo>
                <a:lnTo>
                  <a:pt x="588" y="5902"/>
                </a:lnTo>
                <a:lnTo>
                  <a:pt x="573" y="5868"/>
                </a:lnTo>
                <a:lnTo>
                  <a:pt x="557" y="5835"/>
                </a:lnTo>
                <a:lnTo>
                  <a:pt x="548" y="5820"/>
                </a:lnTo>
                <a:lnTo>
                  <a:pt x="538" y="5806"/>
                </a:lnTo>
                <a:lnTo>
                  <a:pt x="530" y="5794"/>
                </a:lnTo>
                <a:lnTo>
                  <a:pt x="521" y="5783"/>
                </a:lnTo>
                <a:lnTo>
                  <a:pt x="507" y="5769"/>
                </a:lnTo>
                <a:lnTo>
                  <a:pt x="491" y="5755"/>
                </a:lnTo>
                <a:lnTo>
                  <a:pt x="475" y="5742"/>
                </a:lnTo>
                <a:lnTo>
                  <a:pt x="458" y="5729"/>
                </a:lnTo>
                <a:lnTo>
                  <a:pt x="425" y="5705"/>
                </a:lnTo>
                <a:lnTo>
                  <a:pt x="389" y="5683"/>
                </a:lnTo>
                <a:lnTo>
                  <a:pt x="355" y="5660"/>
                </a:lnTo>
                <a:lnTo>
                  <a:pt x="321" y="5636"/>
                </a:lnTo>
                <a:lnTo>
                  <a:pt x="305" y="5623"/>
                </a:lnTo>
                <a:lnTo>
                  <a:pt x="289" y="5610"/>
                </a:lnTo>
                <a:lnTo>
                  <a:pt x="274" y="5595"/>
                </a:lnTo>
                <a:lnTo>
                  <a:pt x="261" y="5580"/>
                </a:lnTo>
                <a:lnTo>
                  <a:pt x="245" y="5561"/>
                </a:lnTo>
                <a:lnTo>
                  <a:pt x="232" y="5540"/>
                </a:lnTo>
                <a:lnTo>
                  <a:pt x="221" y="5520"/>
                </a:lnTo>
                <a:lnTo>
                  <a:pt x="211" y="5498"/>
                </a:lnTo>
                <a:lnTo>
                  <a:pt x="203" y="5478"/>
                </a:lnTo>
                <a:lnTo>
                  <a:pt x="196" y="5456"/>
                </a:lnTo>
                <a:lnTo>
                  <a:pt x="185" y="5413"/>
                </a:lnTo>
                <a:lnTo>
                  <a:pt x="173" y="5368"/>
                </a:lnTo>
                <a:lnTo>
                  <a:pt x="167" y="5346"/>
                </a:lnTo>
                <a:lnTo>
                  <a:pt x="159" y="5324"/>
                </a:lnTo>
                <a:lnTo>
                  <a:pt x="151" y="5302"/>
                </a:lnTo>
                <a:lnTo>
                  <a:pt x="141" y="5278"/>
                </a:lnTo>
                <a:lnTo>
                  <a:pt x="130" y="5256"/>
                </a:lnTo>
                <a:lnTo>
                  <a:pt x="115" y="5234"/>
                </a:lnTo>
                <a:lnTo>
                  <a:pt x="104" y="5216"/>
                </a:lnTo>
                <a:lnTo>
                  <a:pt x="91" y="5190"/>
                </a:lnTo>
                <a:lnTo>
                  <a:pt x="76" y="5159"/>
                </a:lnTo>
                <a:lnTo>
                  <a:pt x="60" y="5123"/>
                </a:lnTo>
                <a:lnTo>
                  <a:pt x="46" y="5084"/>
                </a:lnTo>
                <a:lnTo>
                  <a:pt x="32" y="5042"/>
                </a:lnTo>
                <a:lnTo>
                  <a:pt x="20" y="4998"/>
                </a:lnTo>
                <a:lnTo>
                  <a:pt x="10" y="4954"/>
                </a:lnTo>
                <a:lnTo>
                  <a:pt x="7" y="4932"/>
                </a:lnTo>
                <a:lnTo>
                  <a:pt x="3" y="4910"/>
                </a:lnTo>
                <a:lnTo>
                  <a:pt x="0" y="4890"/>
                </a:lnTo>
                <a:lnTo>
                  <a:pt x="0" y="4868"/>
                </a:lnTo>
                <a:lnTo>
                  <a:pt x="0" y="4848"/>
                </a:lnTo>
                <a:lnTo>
                  <a:pt x="2" y="4828"/>
                </a:lnTo>
                <a:lnTo>
                  <a:pt x="4" y="4809"/>
                </a:lnTo>
                <a:lnTo>
                  <a:pt x="8" y="4792"/>
                </a:lnTo>
                <a:lnTo>
                  <a:pt x="14" y="4775"/>
                </a:lnTo>
                <a:lnTo>
                  <a:pt x="21" y="4759"/>
                </a:lnTo>
                <a:lnTo>
                  <a:pt x="30" y="4745"/>
                </a:lnTo>
                <a:lnTo>
                  <a:pt x="40" y="4733"/>
                </a:lnTo>
                <a:lnTo>
                  <a:pt x="52" y="4722"/>
                </a:lnTo>
                <a:lnTo>
                  <a:pt x="66" y="4712"/>
                </a:lnTo>
                <a:lnTo>
                  <a:pt x="82" y="4705"/>
                </a:lnTo>
                <a:lnTo>
                  <a:pt x="101" y="4699"/>
                </a:lnTo>
                <a:lnTo>
                  <a:pt x="157" y="4755"/>
                </a:lnTo>
                <a:lnTo>
                  <a:pt x="216" y="4810"/>
                </a:lnTo>
                <a:lnTo>
                  <a:pt x="276" y="4863"/>
                </a:lnTo>
                <a:lnTo>
                  <a:pt x="337" y="4913"/>
                </a:lnTo>
                <a:lnTo>
                  <a:pt x="356" y="4919"/>
                </a:lnTo>
                <a:lnTo>
                  <a:pt x="376" y="4923"/>
                </a:lnTo>
                <a:lnTo>
                  <a:pt x="395" y="4925"/>
                </a:lnTo>
                <a:lnTo>
                  <a:pt x="416" y="4926"/>
                </a:lnTo>
                <a:lnTo>
                  <a:pt x="459" y="4926"/>
                </a:lnTo>
                <a:lnTo>
                  <a:pt x="502" y="4926"/>
                </a:lnTo>
                <a:lnTo>
                  <a:pt x="522" y="4926"/>
                </a:lnTo>
                <a:lnTo>
                  <a:pt x="543" y="4929"/>
                </a:lnTo>
                <a:lnTo>
                  <a:pt x="564" y="4931"/>
                </a:lnTo>
                <a:lnTo>
                  <a:pt x="584" y="4936"/>
                </a:lnTo>
                <a:lnTo>
                  <a:pt x="603" y="4942"/>
                </a:lnTo>
                <a:lnTo>
                  <a:pt x="621" y="4951"/>
                </a:lnTo>
                <a:lnTo>
                  <a:pt x="630" y="4957"/>
                </a:lnTo>
                <a:lnTo>
                  <a:pt x="639" y="4963"/>
                </a:lnTo>
                <a:lnTo>
                  <a:pt x="646" y="4970"/>
                </a:lnTo>
                <a:lnTo>
                  <a:pt x="655" y="4978"/>
                </a:lnTo>
                <a:lnTo>
                  <a:pt x="684" y="4969"/>
                </a:lnTo>
                <a:lnTo>
                  <a:pt x="718" y="4960"/>
                </a:lnTo>
                <a:lnTo>
                  <a:pt x="758" y="4952"/>
                </a:lnTo>
                <a:lnTo>
                  <a:pt x="804" y="4943"/>
                </a:lnTo>
                <a:lnTo>
                  <a:pt x="851" y="4935"/>
                </a:lnTo>
                <a:lnTo>
                  <a:pt x="903" y="4927"/>
                </a:lnTo>
                <a:lnTo>
                  <a:pt x="954" y="4920"/>
                </a:lnTo>
                <a:lnTo>
                  <a:pt x="1007" y="4915"/>
                </a:lnTo>
                <a:lnTo>
                  <a:pt x="1059" y="4912"/>
                </a:lnTo>
                <a:lnTo>
                  <a:pt x="1111" y="4909"/>
                </a:lnTo>
                <a:lnTo>
                  <a:pt x="1159" y="4909"/>
                </a:lnTo>
                <a:lnTo>
                  <a:pt x="1206" y="4912"/>
                </a:lnTo>
                <a:lnTo>
                  <a:pt x="1228" y="4914"/>
                </a:lnTo>
                <a:lnTo>
                  <a:pt x="1249" y="4916"/>
                </a:lnTo>
                <a:lnTo>
                  <a:pt x="1268" y="4920"/>
                </a:lnTo>
                <a:lnTo>
                  <a:pt x="1287" y="4924"/>
                </a:lnTo>
                <a:lnTo>
                  <a:pt x="1304" y="4930"/>
                </a:lnTo>
                <a:lnTo>
                  <a:pt x="1318" y="4935"/>
                </a:lnTo>
                <a:lnTo>
                  <a:pt x="1332" y="4942"/>
                </a:lnTo>
                <a:lnTo>
                  <a:pt x="1344" y="4949"/>
                </a:lnTo>
                <a:lnTo>
                  <a:pt x="1366" y="4956"/>
                </a:lnTo>
                <a:lnTo>
                  <a:pt x="1387" y="4958"/>
                </a:lnTo>
                <a:lnTo>
                  <a:pt x="1408" y="4958"/>
                </a:lnTo>
                <a:lnTo>
                  <a:pt x="1428" y="4956"/>
                </a:lnTo>
                <a:lnTo>
                  <a:pt x="1449" y="4953"/>
                </a:lnTo>
                <a:lnTo>
                  <a:pt x="1469" y="4948"/>
                </a:lnTo>
                <a:lnTo>
                  <a:pt x="1488" y="4942"/>
                </a:lnTo>
                <a:lnTo>
                  <a:pt x="1508" y="4935"/>
                </a:lnTo>
                <a:lnTo>
                  <a:pt x="1547" y="4921"/>
                </a:lnTo>
                <a:lnTo>
                  <a:pt x="1567" y="4914"/>
                </a:lnTo>
                <a:lnTo>
                  <a:pt x="1587" y="4908"/>
                </a:lnTo>
                <a:lnTo>
                  <a:pt x="1607" y="4902"/>
                </a:lnTo>
                <a:lnTo>
                  <a:pt x="1628" y="4898"/>
                </a:lnTo>
                <a:lnTo>
                  <a:pt x="1648" y="4896"/>
                </a:lnTo>
                <a:lnTo>
                  <a:pt x="1670" y="4896"/>
                </a:lnTo>
                <a:lnTo>
                  <a:pt x="1691" y="4897"/>
                </a:lnTo>
                <a:lnTo>
                  <a:pt x="1713" y="4902"/>
                </a:lnTo>
                <a:lnTo>
                  <a:pt x="1733" y="4907"/>
                </a:lnTo>
                <a:lnTo>
                  <a:pt x="1752" y="4915"/>
                </a:lnTo>
                <a:lnTo>
                  <a:pt x="1772" y="4924"/>
                </a:lnTo>
                <a:lnTo>
                  <a:pt x="1790" y="4934"/>
                </a:lnTo>
                <a:lnTo>
                  <a:pt x="1827" y="4954"/>
                </a:lnTo>
                <a:lnTo>
                  <a:pt x="1864" y="4976"/>
                </a:lnTo>
                <a:lnTo>
                  <a:pt x="1883" y="4986"/>
                </a:lnTo>
                <a:lnTo>
                  <a:pt x="1901" y="4996"/>
                </a:lnTo>
                <a:lnTo>
                  <a:pt x="1921" y="5005"/>
                </a:lnTo>
                <a:lnTo>
                  <a:pt x="1941" y="5011"/>
                </a:lnTo>
                <a:lnTo>
                  <a:pt x="1961" y="5016"/>
                </a:lnTo>
                <a:lnTo>
                  <a:pt x="1982" y="5019"/>
                </a:lnTo>
                <a:lnTo>
                  <a:pt x="2069" y="5024"/>
                </a:lnTo>
                <a:lnTo>
                  <a:pt x="2156" y="5029"/>
                </a:lnTo>
                <a:lnTo>
                  <a:pt x="2241" y="5036"/>
                </a:lnTo>
                <a:lnTo>
                  <a:pt x="2284" y="5040"/>
                </a:lnTo>
                <a:lnTo>
                  <a:pt x="2327" y="5046"/>
                </a:lnTo>
                <a:lnTo>
                  <a:pt x="2370" y="5052"/>
                </a:lnTo>
                <a:lnTo>
                  <a:pt x="2411" y="5060"/>
                </a:lnTo>
                <a:lnTo>
                  <a:pt x="2454" y="5068"/>
                </a:lnTo>
                <a:lnTo>
                  <a:pt x="2496" y="5078"/>
                </a:lnTo>
                <a:lnTo>
                  <a:pt x="2537" y="5090"/>
                </a:lnTo>
                <a:lnTo>
                  <a:pt x="2579" y="5102"/>
                </a:lnTo>
                <a:lnTo>
                  <a:pt x="2619" y="5117"/>
                </a:lnTo>
                <a:lnTo>
                  <a:pt x="2661" y="5134"/>
                </a:lnTo>
                <a:lnTo>
                  <a:pt x="2854" y="5314"/>
                </a:lnTo>
                <a:lnTo>
                  <a:pt x="2880" y="5311"/>
                </a:lnTo>
                <a:lnTo>
                  <a:pt x="2904" y="5313"/>
                </a:lnTo>
                <a:lnTo>
                  <a:pt x="2930" y="5314"/>
                </a:lnTo>
                <a:lnTo>
                  <a:pt x="2953" y="5319"/>
                </a:lnTo>
                <a:lnTo>
                  <a:pt x="2977" y="5325"/>
                </a:lnTo>
                <a:lnTo>
                  <a:pt x="2999" y="5333"/>
                </a:lnTo>
                <a:lnTo>
                  <a:pt x="3021" y="5343"/>
                </a:lnTo>
                <a:lnTo>
                  <a:pt x="3043" y="5355"/>
                </a:lnTo>
                <a:lnTo>
                  <a:pt x="3064" y="5368"/>
                </a:lnTo>
                <a:lnTo>
                  <a:pt x="3084" y="5382"/>
                </a:lnTo>
                <a:lnTo>
                  <a:pt x="3102" y="5399"/>
                </a:lnTo>
                <a:lnTo>
                  <a:pt x="3119" y="5416"/>
                </a:lnTo>
                <a:lnTo>
                  <a:pt x="3136" y="5435"/>
                </a:lnTo>
                <a:lnTo>
                  <a:pt x="3151" y="5454"/>
                </a:lnTo>
                <a:lnTo>
                  <a:pt x="3166" y="5474"/>
                </a:lnTo>
                <a:lnTo>
                  <a:pt x="3178" y="5495"/>
                </a:lnTo>
                <a:lnTo>
                  <a:pt x="3179" y="5506"/>
                </a:lnTo>
                <a:lnTo>
                  <a:pt x="3181" y="5517"/>
                </a:lnTo>
                <a:lnTo>
                  <a:pt x="3186" y="5529"/>
                </a:lnTo>
                <a:lnTo>
                  <a:pt x="3191" y="5544"/>
                </a:lnTo>
                <a:lnTo>
                  <a:pt x="3199" y="5558"/>
                </a:lnTo>
                <a:lnTo>
                  <a:pt x="3208" y="5574"/>
                </a:lnTo>
                <a:lnTo>
                  <a:pt x="3229" y="5608"/>
                </a:lnTo>
                <a:lnTo>
                  <a:pt x="3255" y="5645"/>
                </a:lnTo>
                <a:lnTo>
                  <a:pt x="3284" y="5683"/>
                </a:lnTo>
                <a:lnTo>
                  <a:pt x="3315" y="5722"/>
                </a:lnTo>
                <a:lnTo>
                  <a:pt x="3349" y="5760"/>
                </a:lnTo>
                <a:lnTo>
                  <a:pt x="3382" y="5798"/>
                </a:lnTo>
                <a:lnTo>
                  <a:pt x="3416" y="5833"/>
                </a:lnTo>
                <a:lnTo>
                  <a:pt x="3448" y="5865"/>
                </a:lnTo>
                <a:lnTo>
                  <a:pt x="3480" y="5893"/>
                </a:lnTo>
                <a:lnTo>
                  <a:pt x="3507" y="5918"/>
                </a:lnTo>
                <a:lnTo>
                  <a:pt x="3531" y="5935"/>
                </a:lnTo>
                <a:lnTo>
                  <a:pt x="3542" y="5942"/>
                </a:lnTo>
                <a:lnTo>
                  <a:pt x="3551" y="5947"/>
                </a:lnTo>
                <a:lnTo>
                  <a:pt x="3558" y="5949"/>
                </a:lnTo>
                <a:lnTo>
                  <a:pt x="3565" y="5951"/>
                </a:lnTo>
                <a:lnTo>
                  <a:pt x="3574" y="5962"/>
                </a:lnTo>
                <a:lnTo>
                  <a:pt x="3582" y="5975"/>
                </a:lnTo>
                <a:lnTo>
                  <a:pt x="3591" y="5987"/>
                </a:lnTo>
                <a:lnTo>
                  <a:pt x="3598" y="6001"/>
                </a:lnTo>
                <a:lnTo>
                  <a:pt x="3612" y="6029"/>
                </a:lnTo>
                <a:lnTo>
                  <a:pt x="3624" y="6058"/>
                </a:lnTo>
                <a:lnTo>
                  <a:pt x="3634" y="6090"/>
                </a:lnTo>
                <a:lnTo>
                  <a:pt x="3641" y="6122"/>
                </a:lnTo>
                <a:lnTo>
                  <a:pt x="3649" y="6155"/>
                </a:lnTo>
                <a:lnTo>
                  <a:pt x="3655" y="6189"/>
                </a:lnTo>
                <a:lnTo>
                  <a:pt x="3664" y="6257"/>
                </a:lnTo>
                <a:lnTo>
                  <a:pt x="3672" y="6325"/>
                </a:lnTo>
                <a:lnTo>
                  <a:pt x="3680" y="6391"/>
                </a:lnTo>
                <a:lnTo>
                  <a:pt x="3685" y="6422"/>
                </a:lnTo>
                <a:lnTo>
                  <a:pt x="3691" y="6453"/>
                </a:lnTo>
                <a:lnTo>
                  <a:pt x="3694" y="6466"/>
                </a:lnTo>
                <a:lnTo>
                  <a:pt x="3694" y="6482"/>
                </a:lnTo>
                <a:lnTo>
                  <a:pt x="3694" y="6499"/>
                </a:lnTo>
                <a:lnTo>
                  <a:pt x="3693" y="6518"/>
                </a:lnTo>
                <a:lnTo>
                  <a:pt x="3688" y="6557"/>
                </a:lnTo>
                <a:lnTo>
                  <a:pt x="3679" y="6600"/>
                </a:lnTo>
                <a:lnTo>
                  <a:pt x="3669" y="6644"/>
                </a:lnTo>
                <a:lnTo>
                  <a:pt x="3658" y="6690"/>
                </a:lnTo>
                <a:lnTo>
                  <a:pt x="3635" y="6784"/>
                </a:lnTo>
                <a:lnTo>
                  <a:pt x="3624" y="6830"/>
                </a:lnTo>
                <a:lnTo>
                  <a:pt x="3615" y="6874"/>
                </a:lnTo>
                <a:lnTo>
                  <a:pt x="3609" y="6914"/>
                </a:lnTo>
                <a:lnTo>
                  <a:pt x="3608" y="6932"/>
                </a:lnTo>
                <a:lnTo>
                  <a:pt x="3607" y="6951"/>
                </a:lnTo>
                <a:lnTo>
                  <a:pt x="3608" y="6966"/>
                </a:lnTo>
                <a:lnTo>
                  <a:pt x="3609" y="6982"/>
                </a:lnTo>
                <a:lnTo>
                  <a:pt x="3612" y="6996"/>
                </a:lnTo>
                <a:lnTo>
                  <a:pt x="3617" y="7008"/>
                </a:lnTo>
                <a:lnTo>
                  <a:pt x="3622" y="7018"/>
                </a:lnTo>
                <a:lnTo>
                  <a:pt x="3629" y="7026"/>
                </a:lnTo>
                <a:lnTo>
                  <a:pt x="3639" y="7034"/>
                </a:lnTo>
                <a:lnTo>
                  <a:pt x="3649" y="7039"/>
                </a:lnTo>
                <a:lnTo>
                  <a:pt x="3649" y="7025"/>
                </a:lnTo>
                <a:lnTo>
                  <a:pt x="3650" y="7012"/>
                </a:lnTo>
                <a:lnTo>
                  <a:pt x="3651" y="6996"/>
                </a:lnTo>
                <a:lnTo>
                  <a:pt x="3653" y="6981"/>
                </a:lnTo>
                <a:lnTo>
                  <a:pt x="3661" y="6947"/>
                </a:lnTo>
                <a:lnTo>
                  <a:pt x="3671" y="6911"/>
                </a:lnTo>
                <a:lnTo>
                  <a:pt x="3683" y="6874"/>
                </a:lnTo>
                <a:lnTo>
                  <a:pt x="3697" y="6834"/>
                </a:lnTo>
                <a:lnTo>
                  <a:pt x="3713" y="6794"/>
                </a:lnTo>
                <a:lnTo>
                  <a:pt x="3730" y="6754"/>
                </a:lnTo>
                <a:lnTo>
                  <a:pt x="3768" y="6672"/>
                </a:lnTo>
                <a:lnTo>
                  <a:pt x="3806" y="6592"/>
                </a:lnTo>
                <a:lnTo>
                  <a:pt x="3875" y="6457"/>
                </a:lnTo>
                <a:lnTo>
                  <a:pt x="3872" y="6398"/>
                </a:lnTo>
                <a:lnTo>
                  <a:pt x="3867" y="6344"/>
                </a:lnTo>
                <a:lnTo>
                  <a:pt x="3862" y="6297"/>
                </a:lnTo>
                <a:lnTo>
                  <a:pt x="3855" y="6255"/>
                </a:lnTo>
                <a:lnTo>
                  <a:pt x="3848" y="6216"/>
                </a:lnTo>
                <a:lnTo>
                  <a:pt x="3837" y="6180"/>
                </a:lnTo>
                <a:lnTo>
                  <a:pt x="3826" y="6146"/>
                </a:lnTo>
                <a:lnTo>
                  <a:pt x="3812" y="6114"/>
                </a:lnTo>
                <a:lnTo>
                  <a:pt x="3798" y="6083"/>
                </a:lnTo>
                <a:lnTo>
                  <a:pt x="3782" y="6051"/>
                </a:lnTo>
                <a:lnTo>
                  <a:pt x="3745" y="5982"/>
                </a:lnTo>
                <a:lnTo>
                  <a:pt x="3701" y="5903"/>
                </a:lnTo>
                <a:lnTo>
                  <a:pt x="3677" y="5857"/>
                </a:lnTo>
                <a:lnTo>
                  <a:pt x="3651" y="5805"/>
                </a:lnTo>
                <a:lnTo>
                  <a:pt x="3624" y="5750"/>
                </a:lnTo>
                <a:lnTo>
                  <a:pt x="3598" y="5695"/>
                </a:lnTo>
                <a:lnTo>
                  <a:pt x="3574" y="5641"/>
                </a:lnTo>
                <a:lnTo>
                  <a:pt x="3551" y="5589"/>
                </a:lnTo>
                <a:lnTo>
                  <a:pt x="3529" y="5536"/>
                </a:lnTo>
                <a:lnTo>
                  <a:pt x="3509" y="5485"/>
                </a:lnTo>
                <a:lnTo>
                  <a:pt x="3490" y="5434"/>
                </a:lnTo>
                <a:lnTo>
                  <a:pt x="3472" y="5383"/>
                </a:lnTo>
                <a:lnTo>
                  <a:pt x="3455" y="5335"/>
                </a:lnTo>
                <a:lnTo>
                  <a:pt x="3441" y="5284"/>
                </a:lnTo>
                <a:lnTo>
                  <a:pt x="3426" y="5236"/>
                </a:lnTo>
                <a:lnTo>
                  <a:pt x="3414" y="5187"/>
                </a:lnTo>
                <a:lnTo>
                  <a:pt x="3403" y="5138"/>
                </a:lnTo>
                <a:lnTo>
                  <a:pt x="3392" y="5090"/>
                </a:lnTo>
                <a:lnTo>
                  <a:pt x="3383" y="5041"/>
                </a:lnTo>
                <a:lnTo>
                  <a:pt x="3376" y="4992"/>
                </a:lnTo>
                <a:lnTo>
                  <a:pt x="3369" y="4945"/>
                </a:lnTo>
                <a:lnTo>
                  <a:pt x="3364" y="4896"/>
                </a:lnTo>
                <a:lnTo>
                  <a:pt x="3359" y="4847"/>
                </a:lnTo>
                <a:lnTo>
                  <a:pt x="3356" y="4797"/>
                </a:lnTo>
                <a:lnTo>
                  <a:pt x="3355" y="4747"/>
                </a:lnTo>
                <a:lnTo>
                  <a:pt x="3354" y="4696"/>
                </a:lnTo>
                <a:lnTo>
                  <a:pt x="3355" y="4646"/>
                </a:lnTo>
                <a:lnTo>
                  <a:pt x="3356" y="4595"/>
                </a:lnTo>
                <a:lnTo>
                  <a:pt x="3359" y="4542"/>
                </a:lnTo>
                <a:lnTo>
                  <a:pt x="3364" y="4490"/>
                </a:lnTo>
                <a:lnTo>
                  <a:pt x="3369" y="4436"/>
                </a:lnTo>
                <a:lnTo>
                  <a:pt x="3375" y="4381"/>
                </a:lnTo>
                <a:lnTo>
                  <a:pt x="3382" y="4326"/>
                </a:lnTo>
                <a:lnTo>
                  <a:pt x="3391" y="4270"/>
                </a:lnTo>
                <a:lnTo>
                  <a:pt x="3400" y="4211"/>
                </a:lnTo>
                <a:lnTo>
                  <a:pt x="3411" y="4152"/>
                </a:lnTo>
                <a:lnTo>
                  <a:pt x="3443" y="3979"/>
                </a:lnTo>
                <a:lnTo>
                  <a:pt x="3461" y="3882"/>
                </a:lnTo>
                <a:lnTo>
                  <a:pt x="3472" y="3832"/>
                </a:lnTo>
                <a:lnTo>
                  <a:pt x="3483" y="3782"/>
                </a:lnTo>
                <a:lnTo>
                  <a:pt x="3496" y="3733"/>
                </a:lnTo>
                <a:lnTo>
                  <a:pt x="3509" y="3684"/>
                </a:lnTo>
                <a:lnTo>
                  <a:pt x="3523" y="3638"/>
                </a:lnTo>
                <a:lnTo>
                  <a:pt x="3537" y="3593"/>
                </a:lnTo>
                <a:lnTo>
                  <a:pt x="3554" y="3550"/>
                </a:lnTo>
                <a:lnTo>
                  <a:pt x="3571" y="3510"/>
                </a:lnTo>
                <a:lnTo>
                  <a:pt x="3590" y="3473"/>
                </a:lnTo>
                <a:lnTo>
                  <a:pt x="3600" y="3456"/>
                </a:lnTo>
                <a:lnTo>
                  <a:pt x="3609" y="3440"/>
                </a:lnTo>
                <a:lnTo>
                  <a:pt x="3631" y="3404"/>
                </a:lnTo>
                <a:lnTo>
                  <a:pt x="3651" y="3370"/>
                </a:lnTo>
                <a:lnTo>
                  <a:pt x="3667" y="3337"/>
                </a:lnTo>
                <a:lnTo>
                  <a:pt x="3680" y="3304"/>
                </a:lnTo>
                <a:lnTo>
                  <a:pt x="3693" y="3271"/>
                </a:lnTo>
                <a:lnTo>
                  <a:pt x="3702" y="3239"/>
                </a:lnTo>
                <a:lnTo>
                  <a:pt x="3711" y="3208"/>
                </a:lnTo>
                <a:lnTo>
                  <a:pt x="3718" y="3176"/>
                </a:lnTo>
                <a:lnTo>
                  <a:pt x="3732" y="3113"/>
                </a:lnTo>
                <a:lnTo>
                  <a:pt x="3746" y="3050"/>
                </a:lnTo>
                <a:lnTo>
                  <a:pt x="3755" y="3018"/>
                </a:lnTo>
                <a:lnTo>
                  <a:pt x="3763" y="2985"/>
                </a:lnTo>
                <a:lnTo>
                  <a:pt x="3774" y="2952"/>
                </a:lnTo>
                <a:lnTo>
                  <a:pt x="3787" y="2919"/>
                </a:lnTo>
                <a:lnTo>
                  <a:pt x="3798" y="2893"/>
                </a:lnTo>
                <a:lnTo>
                  <a:pt x="3810" y="2869"/>
                </a:lnTo>
                <a:lnTo>
                  <a:pt x="3823" y="2845"/>
                </a:lnTo>
                <a:lnTo>
                  <a:pt x="3837" y="2823"/>
                </a:lnTo>
                <a:lnTo>
                  <a:pt x="3866" y="2779"/>
                </a:lnTo>
                <a:lnTo>
                  <a:pt x="3895" y="2736"/>
                </a:lnTo>
                <a:lnTo>
                  <a:pt x="3924" y="2693"/>
                </a:lnTo>
                <a:lnTo>
                  <a:pt x="3937" y="2670"/>
                </a:lnTo>
                <a:lnTo>
                  <a:pt x="3949" y="2646"/>
                </a:lnTo>
                <a:lnTo>
                  <a:pt x="3960" y="2623"/>
                </a:lnTo>
                <a:lnTo>
                  <a:pt x="3970" y="2598"/>
                </a:lnTo>
                <a:lnTo>
                  <a:pt x="3979" y="2571"/>
                </a:lnTo>
                <a:lnTo>
                  <a:pt x="3986" y="2543"/>
                </a:lnTo>
                <a:lnTo>
                  <a:pt x="3990" y="2517"/>
                </a:lnTo>
                <a:lnTo>
                  <a:pt x="3993" y="2492"/>
                </a:lnTo>
                <a:lnTo>
                  <a:pt x="3998" y="2445"/>
                </a:lnTo>
                <a:lnTo>
                  <a:pt x="4003" y="2398"/>
                </a:lnTo>
                <a:lnTo>
                  <a:pt x="4007" y="2353"/>
                </a:lnTo>
                <a:lnTo>
                  <a:pt x="4010" y="2331"/>
                </a:lnTo>
                <a:lnTo>
                  <a:pt x="4014" y="2310"/>
                </a:lnTo>
                <a:lnTo>
                  <a:pt x="4019" y="2288"/>
                </a:lnTo>
                <a:lnTo>
                  <a:pt x="4025" y="2266"/>
                </a:lnTo>
                <a:lnTo>
                  <a:pt x="4032" y="2246"/>
                </a:lnTo>
                <a:lnTo>
                  <a:pt x="4042" y="2225"/>
                </a:lnTo>
                <a:lnTo>
                  <a:pt x="4053" y="2203"/>
                </a:lnTo>
                <a:lnTo>
                  <a:pt x="4067" y="2182"/>
                </a:lnTo>
                <a:lnTo>
                  <a:pt x="4083" y="2161"/>
                </a:lnTo>
                <a:lnTo>
                  <a:pt x="4098" y="2140"/>
                </a:lnTo>
                <a:lnTo>
                  <a:pt x="4134" y="2099"/>
                </a:lnTo>
                <a:lnTo>
                  <a:pt x="4172" y="2055"/>
                </a:lnTo>
                <a:lnTo>
                  <a:pt x="4211" y="2011"/>
                </a:lnTo>
                <a:lnTo>
                  <a:pt x="4230" y="1988"/>
                </a:lnTo>
                <a:lnTo>
                  <a:pt x="4249" y="1963"/>
                </a:lnTo>
                <a:lnTo>
                  <a:pt x="4266" y="1939"/>
                </a:lnTo>
                <a:lnTo>
                  <a:pt x="4283" y="1913"/>
                </a:lnTo>
                <a:lnTo>
                  <a:pt x="4298" y="1887"/>
                </a:lnTo>
                <a:lnTo>
                  <a:pt x="4311" y="1860"/>
                </a:lnTo>
                <a:lnTo>
                  <a:pt x="4323" y="1832"/>
                </a:lnTo>
                <a:lnTo>
                  <a:pt x="4333" y="1803"/>
                </a:lnTo>
                <a:lnTo>
                  <a:pt x="4326" y="1804"/>
                </a:lnTo>
                <a:lnTo>
                  <a:pt x="4318" y="1805"/>
                </a:lnTo>
                <a:lnTo>
                  <a:pt x="4314" y="1807"/>
                </a:lnTo>
                <a:lnTo>
                  <a:pt x="4310" y="1810"/>
                </a:lnTo>
                <a:lnTo>
                  <a:pt x="4307" y="1813"/>
                </a:lnTo>
                <a:lnTo>
                  <a:pt x="4305" y="1816"/>
                </a:lnTo>
                <a:lnTo>
                  <a:pt x="4303" y="1824"/>
                </a:lnTo>
                <a:lnTo>
                  <a:pt x="4301" y="1831"/>
                </a:lnTo>
                <a:lnTo>
                  <a:pt x="4299" y="1834"/>
                </a:lnTo>
                <a:lnTo>
                  <a:pt x="4298" y="1837"/>
                </a:lnTo>
                <a:lnTo>
                  <a:pt x="4295" y="1838"/>
                </a:lnTo>
                <a:lnTo>
                  <a:pt x="4290" y="1840"/>
                </a:lnTo>
                <a:lnTo>
                  <a:pt x="4285" y="1841"/>
                </a:lnTo>
                <a:lnTo>
                  <a:pt x="4279" y="1840"/>
                </a:lnTo>
                <a:lnTo>
                  <a:pt x="4307" y="1779"/>
                </a:lnTo>
                <a:lnTo>
                  <a:pt x="4337" y="1715"/>
                </a:lnTo>
                <a:lnTo>
                  <a:pt x="4369" y="1651"/>
                </a:lnTo>
                <a:lnTo>
                  <a:pt x="4403" y="1585"/>
                </a:lnTo>
                <a:lnTo>
                  <a:pt x="4437" y="1521"/>
                </a:lnTo>
                <a:lnTo>
                  <a:pt x="4474" y="1455"/>
                </a:lnTo>
                <a:lnTo>
                  <a:pt x="4512" y="1389"/>
                </a:lnTo>
                <a:lnTo>
                  <a:pt x="4550" y="1324"/>
                </a:lnTo>
                <a:lnTo>
                  <a:pt x="4590" y="1259"/>
                </a:lnTo>
                <a:lnTo>
                  <a:pt x="4630" y="1196"/>
                </a:lnTo>
                <a:lnTo>
                  <a:pt x="4672" y="1133"/>
                </a:lnTo>
                <a:lnTo>
                  <a:pt x="4715" y="1073"/>
                </a:lnTo>
                <a:lnTo>
                  <a:pt x="4757" y="1015"/>
                </a:lnTo>
                <a:lnTo>
                  <a:pt x="4801" y="958"/>
                </a:lnTo>
                <a:lnTo>
                  <a:pt x="4844" y="906"/>
                </a:lnTo>
                <a:lnTo>
                  <a:pt x="4889" y="856"/>
                </a:lnTo>
                <a:lnTo>
                  <a:pt x="4908" y="847"/>
                </a:lnTo>
                <a:lnTo>
                  <a:pt x="4925" y="839"/>
                </a:lnTo>
                <a:lnTo>
                  <a:pt x="4959" y="820"/>
                </a:lnTo>
                <a:lnTo>
                  <a:pt x="4992" y="799"/>
                </a:lnTo>
                <a:lnTo>
                  <a:pt x="5023" y="776"/>
                </a:lnTo>
                <a:lnTo>
                  <a:pt x="5052" y="752"/>
                </a:lnTo>
                <a:lnTo>
                  <a:pt x="5080" y="726"/>
                </a:lnTo>
                <a:lnTo>
                  <a:pt x="5107" y="698"/>
                </a:lnTo>
                <a:lnTo>
                  <a:pt x="5134" y="670"/>
                </a:lnTo>
                <a:lnTo>
                  <a:pt x="5158" y="641"/>
                </a:lnTo>
                <a:lnTo>
                  <a:pt x="5183" y="611"/>
                </a:lnTo>
                <a:lnTo>
                  <a:pt x="5230" y="549"/>
                </a:lnTo>
                <a:lnTo>
                  <a:pt x="5278" y="488"/>
                </a:lnTo>
                <a:lnTo>
                  <a:pt x="5326" y="428"/>
                </a:lnTo>
                <a:lnTo>
                  <a:pt x="5344" y="405"/>
                </a:lnTo>
                <a:lnTo>
                  <a:pt x="5360" y="379"/>
                </a:lnTo>
                <a:lnTo>
                  <a:pt x="5377" y="352"/>
                </a:lnTo>
                <a:lnTo>
                  <a:pt x="5392" y="323"/>
                </a:lnTo>
                <a:lnTo>
                  <a:pt x="5424" y="262"/>
                </a:lnTo>
                <a:lnTo>
                  <a:pt x="5455" y="198"/>
                </a:lnTo>
                <a:lnTo>
                  <a:pt x="5471" y="167"/>
                </a:lnTo>
                <a:lnTo>
                  <a:pt x="5488" y="137"/>
                </a:lnTo>
                <a:lnTo>
                  <a:pt x="5506" y="109"/>
                </a:lnTo>
                <a:lnTo>
                  <a:pt x="5525" y="82"/>
                </a:lnTo>
                <a:lnTo>
                  <a:pt x="5545" y="57"/>
                </a:lnTo>
                <a:lnTo>
                  <a:pt x="5554" y="45"/>
                </a:lnTo>
                <a:lnTo>
                  <a:pt x="5565" y="34"/>
                </a:lnTo>
                <a:lnTo>
                  <a:pt x="5576" y="24"/>
                </a:lnTo>
                <a:lnTo>
                  <a:pt x="5587" y="16"/>
                </a:lnTo>
                <a:lnTo>
                  <a:pt x="5600" y="7"/>
                </a:lnTo>
                <a:lnTo>
                  <a:pt x="5612" y="0"/>
                </a:lnTo>
                <a:lnTo>
                  <a:pt x="5628" y="12"/>
                </a:lnTo>
                <a:lnTo>
                  <a:pt x="5642" y="27"/>
                </a:lnTo>
                <a:lnTo>
                  <a:pt x="5657" y="43"/>
                </a:lnTo>
                <a:lnTo>
                  <a:pt x="5671" y="59"/>
                </a:lnTo>
                <a:lnTo>
                  <a:pt x="5684" y="77"/>
                </a:lnTo>
                <a:lnTo>
                  <a:pt x="5696" y="95"/>
                </a:lnTo>
                <a:lnTo>
                  <a:pt x="5708" y="115"/>
                </a:lnTo>
                <a:lnTo>
                  <a:pt x="5719" y="134"/>
                </a:lnTo>
                <a:lnTo>
                  <a:pt x="5730" y="155"/>
                </a:lnTo>
                <a:lnTo>
                  <a:pt x="5740" y="177"/>
                </a:lnTo>
                <a:lnTo>
                  <a:pt x="5760" y="222"/>
                </a:lnTo>
                <a:lnTo>
                  <a:pt x="5777" y="269"/>
                </a:lnTo>
                <a:lnTo>
                  <a:pt x="5794" y="318"/>
                </a:lnTo>
                <a:lnTo>
                  <a:pt x="5826" y="414"/>
                </a:lnTo>
                <a:lnTo>
                  <a:pt x="5842" y="463"/>
                </a:lnTo>
                <a:lnTo>
                  <a:pt x="5858" y="510"/>
                </a:lnTo>
                <a:lnTo>
                  <a:pt x="5875" y="555"/>
                </a:lnTo>
                <a:lnTo>
                  <a:pt x="5892" y="598"/>
                </a:lnTo>
                <a:lnTo>
                  <a:pt x="5910" y="637"/>
                </a:lnTo>
                <a:lnTo>
                  <a:pt x="5921" y="656"/>
                </a:lnTo>
                <a:lnTo>
                  <a:pt x="5931" y="674"/>
                </a:lnTo>
                <a:lnTo>
                  <a:pt x="5953" y="709"/>
                </a:lnTo>
                <a:lnTo>
                  <a:pt x="5974" y="746"/>
                </a:lnTo>
                <a:lnTo>
                  <a:pt x="5996" y="785"/>
                </a:lnTo>
                <a:lnTo>
                  <a:pt x="6017" y="824"/>
                </a:lnTo>
                <a:lnTo>
                  <a:pt x="6058" y="905"/>
                </a:lnTo>
                <a:lnTo>
                  <a:pt x="6098" y="989"/>
                </a:lnTo>
                <a:lnTo>
                  <a:pt x="6138" y="1074"/>
                </a:lnTo>
                <a:lnTo>
                  <a:pt x="6175" y="1159"/>
                </a:lnTo>
                <a:lnTo>
                  <a:pt x="6248" y="1320"/>
                </a:lnTo>
                <a:lnTo>
                  <a:pt x="6275" y="1379"/>
                </a:lnTo>
                <a:lnTo>
                  <a:pt x="6308" y="1458"/>
                </a:lnTo>
                <a:lnTo>
                  <a:pt x="6326" y="1504"/>
                </a:lnTo>
                <a:lnTo>
                  <a:pt x="6344" y="1550"/>
                </a:lnTo>
                <a:lnTo>
                  <a:pt x="6361" y="1598"/>
                </a:lnTo>
                <a:lnTo>
                  <a:pt x="6376" y="1645"/>
                </a:lnTo>
                <a:lnTo>
                  <a:pt x="6391" y="1692"/>
                </a:lnTo>
                <a:lnTo>
                  <a:pt x="6400" y="1736"/>
                </a:lnTo>
                <a:lnTo>
                  <a:pt x="6405" y="1757"/>
                </a:lnTo>
                <a:lnTo>
                  <a:pt x="6408" y="1776"/>
                </a:lnTo>
                <a:lnTo>
                  <a:pt x="6410" y="1794"/>
                </a:lnTo>
                <a:lnTo>
                  <a:pt x="6411" y="1813"/>
                </a:lnTo>
                <a:lnTo>
                  <a:pt x="6411" y="1829"/>
                </a:lnTo>
                <a:lnTo>
                  <a:pt x="6410" y="1843"/>
                </a:lnTo>
                <a:lnTo>
                  <a:pt x="6407" y="1856"/>
                </a:lnTo>
                <a:lnTo>
                  <a:pt x="6403" y="1867"/>
                </a:lnTo>
                <a:lnTo>
                  <a:pt x="6397" y="1876"/>
                </a:lnTo>
                <a:lnTo>
                  <a:pt x="6389" y="1884"/>
                </a:lnTo>
                <a:lnTo>
                  <a:pt x="6381" y="1889"/>
                </a:lnTo>
                <a:lnTo>
                  <a:pt x="6370" y="1891"/>
                </a:lnTo>
                <a:lnTo>
                  <a:pt x="6388" y="1917"/>
                </a:lnTo>
                <a:lnTo>
                  <a:pt x="6405" y="1941"/>
                </a:lnTo>
                <a:lnTo>
                  <a:pt x="6421" y="1964"/>
                </a:lnTo>
                <a:lnTo>
                  <a:pt x="6436" y="1988"/>
                </a:lnTo>
                <a:lnTo>
                  <a:pt x="6449" y="2010"/>
                </a:lnTo>
                <a:lnTo>
                  <a:pt x="6462" y="2032"/>
                </a:lnTo>
                <a:lnTo>
                  <a:pt x="6471" y="2052"/>
                </a:lnTo>
                <a:lnTo>
                  <a:pt x="6481" y="2073"/>
                </a:lnTo>
                <a:lnTo>
                  <a:pt x="6490" y="2094"/>
                </a:lnTo>
                <a:lnTo>
                  <a:pt x="6496" y="2114"/>
                </a:lnTo>
                <a:lnTo>
                  <a:pt x="6502" y="2133"/>
                </a:lnTo>
                <a:lnTo>
                  <a:pt x="6508" y="2153"/>
                </a:lnTo>
                <a:lnTo>
                  <a:pt x="6512" y="2172"/>
                </a:lnTo>
                <a:lnTo>
                  <a:pt x="6515" y="2192"/>
                </a:lnTo>
                <a:lnTo>
                  <a:pt x="6520" y="2231"/>
                </a:lnTo>
                <a:lnTo>
                  <a:pt x="6523" y="2270"/>
                </a:lnTo>
                <a:lnTo>
                  <a:pt x="6524" y="2310"/>
                </a:lnTo>
                <a:lnTo>
                  <a:pt x="6524" y="2353"/>
                </a:lnTo>
                <a:lnTo>
                  <a:pt x="6521" y="2398"/>
                </a:lnTo>
                <a:lnTo>
                  <a:pt x="6519" y="2496"/>
                </a:lnTo>
                <a:lnTo>
                  <a:pt x="6518" y="2551"/>
                </a:lnTo>
                <a:lnTo>
                  <a:pt x="6518" y="2610"/>
                </a:lnTo>
                <a:lnTo>
                  <a:pt x="6519" y="2637"/>
                </a:lnTo>
                <a:lnTo>
                  <a:pt x="6523" y="2661"/>
                </a:lnTo>
                <a:lnTo>
                  <a:pt x="6529" y="2684"/>
                </a:lnTo>
                <a:lnTo>
                  <a:pt x="6537" y="2704"/>
                </a:lnTo>
                <a:lnTo>
                  <a:pt x="6546" y="2724"/>
                </a:lnTo>
                <a:lnTo>
                  <a:pt x="6558" y="2741"/>
                </a:lnTo>
                <a:lnTo>
                  <a:pt x="6570" y="2757"/>
                </a:lnTo>
                <a:lnTo>
                  <a:pt x="6584" y="2771"/>
                </a:lnTo>
                <a:lnTo>
                  <a:pt x="6600" y="2785"/>
                </a:lnTo>
                <a:lnTo>
                  <a:pt x="6616" y="2798"/>
                </a:lnTo>
                <a:lnTo>
                  <a:pt x="6651" y="2823"/>
                </a:lnTo>
                <a:lnTo>
                  <a:pt x="6689" y="2848"/>
                </a:lnTo>
                <a:lnTo>
                  <a:pt x="6728" y="2876"/>
                </a:lnTo>
                <a:lnTo>
                  <a:pt x="6738" y="2898"/>
                </a:lnTo>
                <a:lnTo>
                  <a:pt x="6746" y="2920"/>
                </a:lnTo>
                <a:lnTo>
                  <a:pt x="6753" y="2942"/>
                </a:lnTo>
                <a:lnTo>
                  <a:pt x="6757" y="2964"/>
                </a:lnTo>
                <a:lnTo>
                  <a:pt x="6761" y="2986"/>
                </a:lnTo>
                <a:lnTo>
                  <a:pt x="6764" y="3008"/>
                </a:lnTo>
                <a:lnTo>
                  <a:pt x="6765" y="3030"/>
                </a:lnTo>
                <a:lnTo>
                  <a:pt x="6765" y="3052"/>
                </a:lnTo>
                <a:lnTo>
                  <a:pt x="6764" y="3074"/>
                </a:lnTo>
                <a:lnTo>
                  <a:pt x="6761" y="3096"/>
                </a:lnTo>
                <a:lnTo>
                  <a:pt x="6755" y="3140"/>
                </a:lnTo>
                <a:lnTo>
                  <a:pt x="6746" y="3184"/>
                </a:lnTo>
                <a:lnTo>
                  <a:pt x="6737" y="3228"/>
                </a:lnTo>
                <a:lnTo>
                  <a:pt x="6715" y="3316"/>
                </a:lnTo>
                <a:lnTo>
                  <a:pt x="6705" y="3360"/>
                </a:lnTo>
                <a:lnTo>
                  <a:pt x="6696" y="3404"/>
                </a:lnTo>
                <a:lnTo>
                  <a:pt x="6693" y="3426"/>
                </a:lnTo>
                <a:lnTo>
                  <a:pt x="6690" y="3448"/>
                </a:lnTo>
                <a:lnTo>
                  <a:pt x="6689" y="3470"/>
                </a:lnTo>
                <a:lnTo>
                  <a:pt x="6688" y="3494"/>
                </a:lnTo>
                <a:lnTo>
                  <a:pt x="6688" y="3516"/>
                </a:lnTo>
                <a:lnTo>
                  <a:pt x="6689" y="3538"/>
                </a:lnTo>
                <a:lnTo>
                  <a:pt x="6693" y="3561"/>
                </a:lnTo>
                <a:lnTo>
                  <a:pt x="6696" y="3583"/>
                </a:lnTo>
                <a:lnTo>
                  <a:pt x="6701" y="3611"/>
                </a:lnTo>
                <a:lnTo>
                  <a:pt x="6705" y="3638"/>
                </a:lnTo>
                <a:lnTo>
                  <a:pt x="6707" y="3664"/>
                </a:lnTo>
                <a:lnTo>
                  <a:pt x="6709" y="3689"/>
                </a:lnTo>
                <a:lnTo>
                  <a:pt x="6710" y="3714"/>
                </a:lnTo>
                <a:lnTo>
                  <a:pt x="6710" y="3737"/>
                </a:lnTo>
                <a:lnTo>
                  <a:pt x="6710" y="3760"/>
                </a:lnTo>
                <a:lnTo>
                  <a:pt x="6707" y="3783"/>
                </a:lnTo>
                <a:lnTo>
                  <a:pt x="6704" y="3826"/>
                </a:lnTo>
                <a:lnTo>
                  <a:pt x="6696" y="3869"/>
                </a:lnTo>
                <a:lnTo>
                  <a:pt x="6689" y="3909"/>
                </a:lnTo>
                <a:lnTo>
                  <a:pt x="6679" y="3950"/>
                </a:lnTo>
                <a:lnTo>
                  <a:pt x="6661" y="4031"/>
                </a:lnTo>
                <a:lnTo>
                  <a:pt x="6652" y="4073"/>
                </a:lnTo>
                <a:lnTo>
                  <a:pt x="6645" y="4116"/>
                </a:lnTo>
                <a:lnTo>
                  <a:pt x="6639" y="4160"/>
                </a:lnTo>
                <a:lnTo>
                  <a:pt x="6635" y="4206"/>
                </a:lnTo>
                <a:lnTo>
                  <a:pt x="6634" y="4231"/>
                </a:lnTo>
                <a:lnTo>
                  <a:pt x="6634" y="4256"/>
                </a:lnTo>
                <a:lnTo>
                  <a:pt x="6634" y="4282"/>
                </a:lnTo>
                <a:lnTo>
                  <a:pt x="6636" y="4309"/>
                </a:lnTo>
                <a:lnTo>
                  <a:pt x="6638" y="4337"/>
                </a:lnTo>
                <a:lnTo>
                  <a:pt x="6638" y="4364"/>
                </a:lnTo>
                <a:lnTo>
                  <a:pt x="6636" y="4388"/>
                </a:lnTo>
                <a:lnTo>
                  <a:pt x="6635" y="4413"/>
                </a:lnTo>
                <a:lnTo>
                  <a:pt x="6633" y="4436"/>
                </a:lnTo>
                <a:lnTo>
                  <a:pt x="6629" y="4459"/>
                </a:lnTo>
                <a:lnTo>
                  <a:pt x="6624" y="4480"/>
                </a:lnTo>
                <a:lnTo>
                  <a:pt x="6618" y="4501"/>
                </a:lnTo>
                <a:lnTo>
                  <a:pt x="6612" y="4522"/>
                </a:lnTo>
                <a:lnTo>
                  <a:pt x="6605" y="4541"/>
                </a:lnTo>
                <a:lnTo>
                  <a:pt x="6597" y="4560"/>
                </a:lnTo>
                <a:lnTo>
                  <a:pt x="6589" y="4578"/>
                </a:lnTo>
                <a:lnTo>
                  <a:pt x="6570" y="4613"/>
                </a:lnTo>
                <a:lnTo>
                  <a:pt x="6551" y="4649"/>
                </a:lnTo>
                <a:lnTo>
                  <a:pt x="6529" y="4683"/>
                </a:lnTo>
                <a:lnTo>
                  <a:pt x="6506" y="4718"/>
                </a:lnTo>
                <a:lnTo>
                  <a:pt x="6482" y="4754"/>
                </a:lnTo>
                <a:lnTo>
                  <a:pt x="6459" y="4791"/>
                </a:lnTo>
                <a:lnTo>
                  <a:pt x="6436" y="4830"/>
                </a:lnTo>
                <a:lnTo>
                  <a:pt x="6413" y="4871"/>
                </a:lnTo>
                <a:lnTo>
                  <a:pt x="6392" y="4916"/>
                </a:lnTo>
                <a:lnTo>
                  <a:pt x="6381" y="4941"/>
                </a:lnTo>
                <a:lnTo>
                  <a:pt x="6371" y="4967"/>
                </a:lnTo>
                <a:lnTo>
                  <a:pt x="6363" y="4994"/>
                </a:lnTo>
                <a:lnTo>
                  <a:pt x="6356" y="5019"/>
                </a:lnTo>
                <a:lnTo>
                  <a:pt x="6353" y="5045"/>
                </a:lnTo>
                <a:lnTo>
                  <a:pt x="6350" y="5069"/>
                </a:lnTo>
                <a:lnTo>
                  <a:pt x="6349" y="5094"/>
                </a:lnTo>
                <a:lnTo>
                  <a:pt x="6348" y="5118"/>
                </a:lnTo>
                <a:lnTo>
                  <a:pt x="6347" y="5165"/>
                </a:lnTo>
                <a:lnTo>
                  <a:pt x="6345" y="5188"/>
                </a:lnTo>
                <a:lnTo>
                  <a:pt x="6342" y="5210"/>
                </a:lnTo>
                <a:lnTo>
                  <a:pt x="6337" y="5232"/>
                </a:lnTo>
                <a:lnTo>
                  <a:pt x="6331" y="5254"/>
                </a:lnTo>
                <a:lnTo>
                  <a:pt x="6321" y="5277"/>
                </a:lnTo>
                <a:lnTo>
                  <a:pt x="6315" y="5288"/>
                </a:lnTo>
                <a:lnTo>
                  <a:pt x="6308" y="5299"/>
                </a:lnTo>
                <a:lnTo>
                  <a:pt x="6300" y="5310"/>
                </a:lnTo>
                <a:lnTo>
                  <a:pt x="6292" y="5321"/>
                </a:lnTo>
                <a:lnTo>
                  <a:pt x="6282" y="5332"/>
                </a:lnTo>
                <a:lnTo>
                  <a:pt x="6271" y="5343"/>
                </a:lnTo>
                <a:lnTo>
                  <a:pt x="6200" y="5412"/>
                </a:lnTo>
                <a:lnTo>
                  <a:pt x="6169" y="5445"/>
                </a:lnTo>
                <a:lnTo>
                  <a:pt x="6140" y="5476"/>
                </a:lnTo>
                <a:lnTo>
                  <a:pt x="6127" y="5493"/>
                </a:lnTo>
                <a:lnTo>
                  <a:pt x="6113" y="5512"/>
                </a:lnTo>
                <a:lnTo>
                  <a:pt x="6101" y="5530"/>
                </a:lnTo>
                <a:lnTo>
                  <a:pt x="6089" y="5550"/>
                </a:lnTo>
                <a:lnTo>
                  <a:pt x="6078" y="5569"/>
                </a:lnTo>
                <a:lnTo>
                  <a:pt x="6067" y="5591"/>
                </a:lnTo>
                <a:lnTo>
                  <a:pt x="6057" y="5616"/>
                </a:lnTo>
                <a:lnTo>
                  <a:pt x="6048" y="5640"/>
                </a:lnTo>
                <a:lnTo>
                  <a:pt x="6041" y="5660"/>
                </a:lnTo>
                <a:lnTo>
                  <a:pt x="6031" y="5679"/>
                </a:lnTo>
                <a:lnTo>
                  <a:pt x="6019" y="5700"/>
                </a:lnTo>
                <a:lnTo>
                  <a:pt x="6006" y="5722"/>
                </a:lnTo>
                <a:lnTo>
                  <a:pt x="5990" y="5744"/>
                </a:lnTo>
                <a:lnTo>
                  <a:pt x="5973" y="5767"/>
                </a:lnTo>
                <a:lnTo>
                  <a:pt x="5953" y="5792"/>
                </a:lnTo>
                <a:lnTo>
                  <a:pt x="5933" y="5816"/>
                </a:lnTo>
                <a:lnTo>
                  <a:pt x="5888" y="5866"/>
                </a:lnTo>
                <a:lnTo>
                  <a:pt x="5838" y="5918"/>
                </a:lnTo>
                <a:lnTo>
                  <a:pt x="5784" y="5968"/>
                </a:lnTo>
                <a:lnTo>
                  <a:pt x="5729" y="6019"/>
                </a:lnTo>
                <a:lnTo>
                  <a:pt x="5672" y="6068"/>
                </a:lnTo>
                <a:lnTo>
                  <a:pt x="5614" y="6114"/>
                </a:lnTo>
                <a:lnTo>
                  <a:pt x="5558" y="6158"/>
                </a:lnTo>
                <a:lnTo>
                  <a:pt x="5502" y="6198"/>
                </a:lnTo>
                <a:lnTo>
                  <a:pt x="5449" y="6233"/>
                </a:lnTo>
                <a:lnTo>
                  <a:pt x="5400" y="6262"/>
                </a:lnTo>
                <a:lnTo>
                  <a:pt x="5378" y="6276"/>
                </a:lnTo>
                <a:lnTo>
                  <a:pt x="5356" y="6287"/>
                </a:lnTo>
                <a:lnTo>
                  <a:pt x="5337" y="6295"/>
                </a:lnTo>
                <a:lnTo>
                  <a:pt x="5318" y="6303"/>
                </a:lnTo>
                <a:lnTo>
                  <a:pt x="5257" y="6325"/>
                </a:lnTo>
                <a:lnTo>
                  <a:pt x="5196" y="6345"/>
                </a:lnTo>
                <a:lnTo>
                  <a:pt x="5135" y="6364"/>
                </a:lnTo>
                <a:lnTo>
                  <a:pt x="5073" y="6381"/>
                </a:lnTo>
                <a:lnTo>
                  <a:pt x="5010" y="6396"/>
                </a:lnTo>
                <a:lnTo>
                  <a:pt x="4948" y="6409"/>
                </a:lnTo>
                <a:lnTo>
                  <a:pt x="4886" y="6420"/>
                </a:lnTo>
                <a:lnTo>
                  <a:pt x="4822" y="6429"/>
                </a:lnTo>
                <a:lnTo>
                  <a:pt x="4759" y="6435"/>
                </a:lnTo>
                <a:lnTo>
                  <a:pt x="4696" y="6438"/>
                </a:lnTo>
                <a:lnTo>
                  <a:pt x="4633" y="6441"/>
                </a:lnTo>
                <a:lnTo>
                  <a:pt x="4569" y="6440"/>
                </a:lnTo>
                <a:lnTo>
                  <a:pt x="4507" y="6435"/>
                </a:lnTo>
                <a:lnTo>
                  <a:pt x="4475" y="6432"/>
                </a:lnTo>
                <a:lnTo>
                  <a:pt x="4443" y="6429"/>
                </a:lnTo>
                <a:lnTo>
                  <a:pt x="4413" y="6424"/>
                </a:lnTo>
                <a:lnTo>
                  <a:pt x="4381" y="6418"/>
                </a:lnTo>
                <a:lnTo>
                  <a:pt x="4350" y="6411"/>
                </a:lnTo>
                <a:lnTo>
                  <a:pt x="4320" y="6405"/>
                </a:lnTo>
                <a:lnTo>
                  <a:pt x="4306" y="6403"/>
                </a:lnTo>
                <a:lnTo>
                  <a:pt x="4293" y="6402"/>
                </a:lnTo>
                <a:lnTo>
                  <a:pt x="4281" y="6400"/>
                </a:lnTo>
                <a:lnTo>
                  <a:pt x="4267" y="6402"/>
                </a:lnTo>
                <a:lnTo>
                  <a:pt x="4255" y="6403"/>
                </a:lnTo>
                <a:lnTo>
                  <a:pt x="4243" y="6407"/>
                </a:lnTo>
                <a:lnTo>
                  <a:pt x="4232" y="6410"/>
                </a:lnTo>
                <a:lnTo>
                  <a:pt x="4219" y="6415"/>
                </a:lnTo>
                <a:lnTo>
                  <a:pt x="4208" y="6420"/>
                </a:lnTo>
                <a:lnTo>
                  <a:pt x="4197" y="6426"/>
                </a:lnTo>
                <a:lnTo>
                  <a:pt x="4186" y="6435"/>
                </a:lnTo>
                <a:lnTo>
                  <a:pt x="4175" y="6442"/>
                </a:lnTo>
                <a:lnTo>
                  <a:pt x="4155" y="6462"/>
                </a:lnTo>
                <a:lnTo>
                  <a:pt x="4135" y="6484"/>
                </a:lnTo>
                <a:lnTo>
                  <a:pt x="4116" y="6508"/>
                </a:lnTo>
                <a:lnTo>
                  <a:pt x="4097" y="6535"/>
                </a:lnTo>
                <a:lnTo>
                  <a:pt x="4079" y="6564"/>
                </a:lnTo>
                <a:lnTo>
                  <a:pt x="4062" y="6596"/>
                </a:lnTo>
                <a:lnTo>
                  <a:pt x="4045" y="6629"/>
                </a:lnTo>
                <a:lnTo>
                  <a:pt x="4029" y="6665"/>
                </a:lnTo>
                <a:lnTo>
                  <a:pt x="4013" y="6701"/>
                </a:lnTo>
                <a:lnTo>
                  <a:pt x="3997" y="6738"/>
                </a:lnTo>
                <a:lnTo>
                  <a:pt x="3968" y="6816"/>
                </a:lnTo>
                <a:lnTo>
                  <a:pt x="3938" y="6894"/>
                </a:lnTo>
                <a:lnTo>
                  <a:pt x="3910" y="6974"/>
                </a:lnTo>
                <a:lnTo>
                  <a:pt x="3882" y="7051"/>
                </a:lnTo>
                <a:lnTo>
                  <a:pt x="3854" y="7123"/>
                </a:lnTo>
                <a:lnTo>
                  <a:pt x="3839" y="7157"/>
                </a:lnTo>
                <a:lnTo>
                  <a:pt x="3825" y="7190"/>
                </a:lnTo>
                <a:lnTo>
                  <a:pt x="3810" y="7221"/>
                </a:lnTo>
                <a:lnTo>
                  <a:pt x="3795" y="7249"/>
                </a:lnTo>
                <a:lnTo>
                  <a:pt x="3781" y="7276"/>
                </a:lnTo>
                <a:lnTo>
                  <a:pt x="3765" y="7299"/>
                </a:lnTo>
                <a:lnTo>
                  <a:pt x="3794" y="7298"/>
                </a:lnTo>
                <a:lnTo>
                  <a:pt x="3823" y="7298"/>
                </a:lnTo>
                <a:lnTo>
                  <a:pt x="3850" y="7300"/>
                </a:lnTo>
                <a:lnTo>
                  <a:pt x="3877" y="7304"/>
                </a:lnTo>
                <a:lnTo>
                  <a:pt x="3904" y="7309"/>
                </a:lnTo>
                <a:lnTo>
                  <a:pt x="3930" y="7315"/>
                </a:lnTo>
                <a:lnTo>
                  <a:pt x="3955" y="7323"/>
                </a:lnTo>
                <a:lnTo>
                  <a:pt x="3980" y="7332"/>
                </a:lnTo>
                <a:lnTo>
                  <a:pt x="4004" y="7342"/>
                </a:lnTo>
                <a:lnTo>
                  <a:pt x="4027" y="7353"/>
                </a:lnTo>
                <a:lnTo>
                  <a:pt x="4051" y="7365"/>
                </a:lnTo>
                <a:lnTo>
                  <a:pt x="4075" y="7378"/>
                </a:lnTo>
                <a:lnTo>
                  <a:pt x="4098" y="7393"/>
                </a:lnTo>
                <a:lnTo>
                  <a:pt x="4120" y="7409"/>
                </a:lnTo>
                <a:lnTo>
                  <a:pt x="4167" y="7442"/>
                </a:lnTo>
                <a:lnTo>
                  <a:pt x="4184" y="7453"/>
                </a:lnTo>
                <a:lnTo>
                  <a:pt x="4200" y="7463"/>
                </a:lnTo>
                <a:lnTo>
                  <a:pt x="4216" y="7470"/>
                </a:lnTo>
                <a:lnTo>
                  <a:pt x="4232" y="7476"/>
                </a:lnTo>
                <a:lnTo>
                  <a:pt x="4246" y="7480"/>
                </a:lnTo>
                <a:lnTo>
                  <a:pt x="4260" y="7482"/>
                </a:lnTo>
                <a:lnTo>
                  <a:pt x="4274" y="7482"/>
                </a:lnTo>
                <a:lnTo>
                  <a:pt x="4288" y="7481"/>
                </a:lnTo>
                <a:lnTo>
                  <a:pt x="4301" y="7479"/>
                </a:lnTo>
                <a:lnTo>
                  <a:pt x="4314" y="7475"/>
                </a:lnTo>
                <a:lnTo>
                  <a:pt x="4327" y="7470"/>
                </a:lnTo>
                <a:lnTo>
                  <a:pt x="4339" y="7465"/>
                </a:lnTo>
                <a:lnTo>
                  <a:pt x="4351" y="7458"/>
                </a:lnTo>
                <a:lnTo>
                  <a:pt x="4365" y="7451"/>
                </a:lnTo>
                <a:lnTo>
                  <a:pt x="4389" y="7433"/>
                </a:lnTo>
                <a:lnTo>
                  <a:pt x="4441" y="7394"/>
                </a:lnTo>
                <a:lnTo>
                  <a:pt x="4469" y="7374"/>
                </a:lnTo>
                <a:lnTo>
                  <a:pt x="4498" y="7354"/>
                </a:lnTo>
                <a:lnTo>
                  <a:pt x="4513" y="7344"/>
                </a:lnTo>
                <a:lnTo>
                  <a:pt x="4529" y="7336"/>
                </a:lnTo>
                <a:lnTo>
                  <a:pt x="4545" y="7327"/>
                </a:lnTo>
                <a:lnTo>
                  <a:pt x="4562" y="7320"/>
                </a:lnTo>
                <a:lnTo>
                  <a:pt x="4579" y="7314"/>
                </a:lnTo>
                <a:lnTo>
                  <a:pt x="4597" y="7308"/>
                </a:lnTo>
                <a:lnTo>
                  <a:pt x="4617" y="7303"/>
                </a:lnTo>
                <a:lnTo>
                  <a:pt x="4636" y="7299"/>
                </a:lnTo>
                <a:lnTo>
                  <a:pt x="4656" y="7297"/>
                </a:lnTo>
                <a:lnTo>
                  <a:pt x="4675" y="7295"/>
                </a:lnTo>
                <a:lnTo>
                  <a:pt x="4694" y="7294"/>
                </a:lnTo>
                <a:lnTo>
                  <a:pt x="4713" y="7294"/>
                </a:lnTo>
                <a:lnTo>
                  <a:pt x="4732" y="7295"/>
                </a:lnTo>
                <a:lnTo>
                  <a:pt x="4750" y="7297"/>
                </a:lnTo>
                <a:lnTo>
                  <a:pt x="4785" y="7301"/>
                </a:lnTo>
                <a:lnTo>
                  <a:pt x="4821" y="7310"/>
                </a:lnTo>
                <a:lnTo>
                  <a:pt x="4855" y="7320"/>
                </a:lnTo>
                <a:lnTo>
                  <a:pt x="4889" y="7332"/>
                </a:lnTo>
                <a:lnTo>
                  <a:pt x="4921" y="7347"/>
                </a:lnTo>
                <a:lnTo>
                  <a:pt x="4954" y="7363"/>
                </a:lnTo>
                <a:lnTo>
                  <a:pt x="4985" y="7380"/>
                </a:lnTo>
                <a:lnTo>
                  <a:pt x="5017" y="7397"/>
                </a:lnTo>
                <a:lnTo>
                  <a:pt x="5046" y="7416"/>
                </a:lnTo>
                <a:lnTo>
                  <a:pt x="5106" y="7455"/>
                </a:lnTo>
                <a:lnTo>
                  <a:pt x="5163" y="7493"/>
                </a:lnTo>
                <a:lnTo>
                  <a:pt x="5219" y="7530"/>
                </a:lnTo>
                <a:lnTo>
                  <a:pt x="5248" y="7547"/>
                </a:lnTo>
                <a:lnTo>
                  <a:pt x="5276" y="7562"/>
                </a:lnTo>
                <a:lnTo>
                  <a:pt x="5303" y="7575"/>
                </a:lnTo>
                <a:lnTo>
                  <a:pt x="5331" y="7587"/>
                </a:lnTo>
                <a:lnTo>
                  <a:pt x="5358" y="7597"/>
                </a:lnTo>
                <a:lnTo>
                  <a:pt x="5386" y="7605"/>
                </a:lnTo>
                <a:lnTo>
                  <a:pt x="5413" y="7609"/>
                </a:lnTo>
                <a:lnTo>
                  <a:pt x="5427" y="7611"/>
                </a:lnTo>
                <a:lnTo>
                  <a:pt x="5441" y="7611"/>
                </a:lnTo>
                <a:lnTo>
                  <a:pt x="5455" y="7611"/>
                </a:lnTo>
                <a:lnTo>
                  <a:pt x="5469" y="7609"/>
                </a:lnTo>
                <a:lnTo>
                  <a:pt x="5484" y="7608"/>
                </a:lnTo>
                <a:lnTo>
                  <a:pt x="5497" y="7605"/>
                </a:lnTo>
                <a:lnTo>
                  <a:pt x="5512" y="7601"/>
                </a:lnTo>
                <a:lnTo>
                  <a:pt x="5526" y="7596"/>
                </a:lnTo>
                <a:lnTo>
                  <a:pt x="5540" y="7590"/>
                </a:lnTo>
                <a:lnTo>
                  <a:pt x="5554" y="7584"/>
                </a:lnTo>
                <a:lnTo>
                  <a:pt x="5569" y="7575"/>
                </a:lnTo>
                <a:lnTo>
                  <a:pt x="5584" y="7567"/>
                </a:lnTo>
                <a:lnTo>
                  <a:pt x="5598" y="7557"/>
                </a:lnTo>
                <a:lnTo>
                  <a:pt x="5613" y="7546"/>
                </a:lnTo>
                <a:lnTo>
                  <a:pt x="5639" y="7524"/>
                </a:lnTo>
                <a:lnTo>
                  <a:pt x="5661" y="7501"/>
                </a:lnTo>
                <a:lnTo>
                  <a:pt x="5682" y="7476"/>
                </a:lnTo>
                <a:lnTo>
                  <a:pt x="5700" y="7451"/>
                </a:lnTo>
                <a:lnTo>
                  <a:pt x="5717" y="7422"/>
                </a:lnTo>
                <a:lnTo>
                  <a:pt x="5732" y="7393"/>
                </a:lnTo>
                <a:lnTo>
                  <a:pt x="5746" y="7363"/>
                </a:lnTo>
                <a:lnTo>
                  <a:pt x="5759" y="7332"/>
                </a:lnTo>
                <a:lnTo>
                  <a:pt x="5770" y="7299"/>
                </a:lnTo>
                <a:lnTo>
                  <a:pt x="5779" y="7266"/>
                </a:lnTo>
                <a:lnTo>
                  <a:pt x="5789" y="7232"/>
                </a:lnTo>
                <a:lnTo>
                  <a:pt x="5798" y="7196"/>
                </a:lnTo>
                <a:lnTo>
                  <a:pt x="5812" y="7124"/>
                </a:lnTo>
                <a:lnTo>
                  <a:pt x="5825" y="7051"/>
                </a:lnTo>
                <a:lnTo>
                  <a:pt x="5849" y="6900"/>
                </a:lnTo>
                <a:lnTo>
                  <a:pt x="5863" y="6826"/>
                </a:lnTo>
                <a:lnTo>
                  <a:pt x="5871" y="6789"/>
                </a:lnTo>
                <a:lnTo>
                  <a:pt x="5878" y="6754"/>
                </a:lnTo>
                <a:lnTo>
                  <a:pt x="5888" y="6717"/>
                </a:lnTo>
                <a:lnTo>
                  <a:pt x="5898" y="6683"/>
                </a:lnTo>
                <a:lnTo>
                  <a:pt x="5909" y="6649"/>
                </a:lnTo>
                <a:lnTo>
                  <a:pt x="5922" y="6614"/>
                </a:lnTo>
                <a:lnTo>
                  <a:pt x="5936" y="6581"/>
                </a:lnTo>
                <a:lnTo>
                  <a:pt x="5951" y="6551"/>
                </a:lnTo>
                <a:lnTo>
                  <a:pt x="5968" y="6520"/>
                </a:lnTo>
                <a:lnTo>
                  <a:pt x="5987" y="6491"/>
                </a:lnTo>
                <a:lnTo>
                  <a:pt x="6008" y="6462"/>
                </a:lnTo>
                <a:lnTo>
                  <a:pt x="6029" y="6433"/>
                </a:lnTo>
                <a:lnTo>
                  <a:pt x="6052" y="6407"/>
                </a:lnTo>
                <a:lnTo>
                  <a:pt x="6075" y="6381"/>
                </a:lnTo>
                <a:lnTo>
                  <a:pt x="6100" y="6356"/>
                </a:lnTo>
                <a:lnTo>
                  <a:pt x="6124" y="6332"/>
                </a:lnTo>
                <a:lnTo>
                  <a:pt x="6150" y="6310"/>
                </a:lnTo>
                <a:lnTo>
                  <a:pt x="6177" y="6289"/>
                </a:lnTo>
                <a:lnTo>
                  <a:pt x="6204" y="6270"/>
                </a:lnTo>
                <a:lnTo>
                  <a:pt x="6231" y="6250"/>
                </a:lnTo>
                <a:lnTo>
                  <a:pt x="6260" y="6233"/>
                </a:lnTo>
                <a:lnTo>
                  <a:pt x="6288" y="6216"/>
                </a:lnTo>
                <a:lnTo>
                  <a:pt x="6317" y="6200"/>
                </a:lnTo>
                <a:lnTo>
                  <a:pt x="6348" y="6187"/>
                </a:lnTo>
                <a:lnTo>
                  <a:pt x="6378" y="6173"/>
                </a:lnTo>
                <a:lnTo>
                  <a:pt x="6409" y="6161"/>
                </a:lnTo>
                <a:lnTo>
                  <a:pt x="6441" y="6150"/>
                </a:lnTo>
                <a:lnTo>
                  <a:pt x="6473" y="6140"/>
                </a:lnTo>
                <a:lnTo>
                  <a:pt x="6504" y="6130"/>
                </a:lnTo>
                <a:lnTo>
                  <a:pt x="6536" y="6123"/>
                </a:lnTo>
                <a:lnTo>
                  <a:pt x="6569" y="6117"/>
                </a:lnTo>
                <a:lnTo>
                  <a:pt x="6603" y="6111"/>
                </a:lnTo>
                <a:lnTo>
                  <a:pt x="6636" y="6106"/>
                </a:lnTo>
                <a:lnTo>
                  <a:pt x="6671" y="6102"/>
                </a:lnTo>
                <a:lnTo>
                  <a:pt x="6704" y="6100"/>
                </a:lnTo>
                <a:lnTo>
                  <a:pt x="6738" y="6099"/>
                </a:lnTo>
                <a:lnTo>
                  <a:pt x="6773" y="6099"/>
                </a:lnTo>
                <a:lnTo>
                  <a:pt x="6808" y="6100"/>
                </a:lnTo>
                <a:lnTo>
                  <a:pt x="6842" y="6101"/>
                </a:lnTo>
                <a:lnTo>
                  <a:pt x="6877" y="6105"/>
                </a:lnTo>
                <a:lnTo>
                  <a:pt x="6911" y="6108"/>
                </a:lnTo>
                <a:lnTo>
                  <a:pt x="6947" y="6113"/>
                </a:lnTo>
                <a:lnTo>
                  <a:pt x="6957" y="6143"/>
                </a:lnTo>
                <a:lnTo>
                  <a:pt x="6965" y="6173"/>
                </a:lnTo>
                <a:lnTo>
                  <a:pt x="6973" y="6204"/>
                </a:lnTo>
                <a:lnTo>
                  <a:pt x="6979" y="6233"/>
                </a:lnTo>
                <a:lnTo>
                  <a:pt x="6984" y="6262"/>
                </a:lnTo>
                <a:lnTo>
                  <a:pt x="6987" y="6293"/>
                </a:lnTo>
                <a:lnTo>
                  <a:pt x="6988" y="6322"/>
                </a:lnTo>
                <a:lnTo>
                  <a:pt x="6990" y="6352"/>
                </a:lnTo>
                <a:lnTo>
                  <a:pt x="6990" y="6381"/>
                </a:lnTo>
                <a:lnTo>
                  <a:pt x="6988" y="6410"/>
                </a:lnTo>
                <a:lnTo>
                  <a:pt x="6986" y="6440"/>
                </a:lnTo>
                <a:lnTo>
                  <a:pt x="6984" y="6468"/>
                </a:lnTo>
                <a:lnTo>
                  <a:pt x="6979" y="6497"/>
                </a:lnTo>
                <a:lnTo>
                  <a:pt x="6974" y="6525"/>
                </a:lnTo>
                <a:lnTo>
                  <a:pt x="6966" y="6553"/>
                </a:lnTo>
                <a:lnTo>
                  <a:pt x="6959" y="6581"/>
                </a:lnTo>
                <a:lnTo>
                  <a:pt x="6951" y="6610"/>
                </a:lnTo>
                <a:lnTo>
                  <a:pt x="6942" y="6638"/>
                </a:lnTo>
                <a:lnTo>
                  <a:pt x="6931" y="6665"/>
                </a:lnTo>
                <a:lnTo>
                  <a:pt x="6920" y="6691"/>
                </a:lnTo>
                <a:lnTo>
                  <a:pt x="6908" y="6718"/>
                </a:lnTo>
                <a:lnTo>
                  <a:pt x="6896" y="6745"/>
                </a:lnTo>
                <a:lnTo>
                  <a:pt x="6881" y="6772"/>
                </a:lnTo>
                <a:lnTo>
                  <a:pt x="6867" y="6798"/>
                </a:lnTo>
                <a:lnTo>
                  <a:pt x="6852" y="6825"/>
                </a:lnTo>
                <a:lnTo>
                  <a:pt x="6836" y="6850"/>
                </a:lnTo>
                <a:lnTo>
                  <a:pt x="6819" y="6875"/>
                </a:lnTo>
                <a:lnTo>
                  <a:pt x="6801" y="6900"/>
                </a:lnTo>
                <a:lnTo>
                  <a:pt x="6765" y="6949"/>
                </a:lnTo>
                <a:lnTo>
                  <a:pt x="6726" y="6997"/>
                </a:lnTo>
                <a:lnTo>
                  <a:pt x="6684" y="7043"/>
                </a:lnTo>
                <a:lnTo>
                  <a:pt x="6641" y="7089"/>
                </a:lnTo>
                <a:lnTo>
                  <a:pt x="6596" y="7131"/>
                </a:lnTo>
                <a:lnTo>
                  <a:pt x="6548" y="7173"/>
                </a:lnTo>
                <a:lnTo>
                  <a:pt x="6501" y="7213"/>
                </a:lnTo>
                <a:lnTo>
                  <a:pt x="6451" y="7251"/>
                </a:lnTo>
                <a:lnTo>
                  <a:pt x="6400" y="7288"/>
                </a:lnTo>
                <a:lnTo>
                  <a:pt x="6349" y="7322"/>
                </a:lnTo>
                <a:lnTo>
                  <a:pt x="6298" y="7354"/>
                </a:lnTo>
                <a:lnTo>
                  <a:pt x="6245" y="7385"/>
                </a:lnTo>
                <a:lnTo>
                  <a:pt x="6193" y="7413"/>
                </a:lnTo>
                <a:lnTo>
                  <a:pt x="6140" y="7438"/>
                </a:lnTo>
                <a:lnTo>
                  <a:pt x="6087" y="7463"/>
                </a:lnTo>
                <a:lnTo>
                  <a:pt x="6035" y="7484"/>
                </a:lnTo>
                <a:lnTo>
                  <a:pt x="5984" y="7503"/>
                </a:lnTo>
                <a:lnTo>
                  <a:pt x="5932" y="7519"/>
                </a:lnTo>
                <a:lnTo>
                  <a:pt x="5966" y="7526"/>
                </a:lnTo>
                <a:lnTo>
                  <a:pt x="6001" y="7534"/>
                </a:lnTo>
                <a:lnTo>
                  <a:pt x="6037" y="7541"/>
                </a:lnTo>
                <a:lnTo>
                  <a:pt x="6074" y="7546"/>
                </a:lnTo>
                <a:lnTo>
                  <a:pt x="6112" y="7552"/>
                </a:lnTo>
                <a:lnTo>
                  <a:pt x="6151" y="7556"/>
                </a:lnTo>
                <a:lnTo>
                  <a:pt x="6190" y="7559"/>
                </a:lnTo>
                <a:lnTo>
                  <a:pt x="6231" y="7563"/>
                </a:lnTo>
                <a:lnTo>
                  <a:pt x="6272" y="7565"/>
                </a:lnTo>
                <a:lnTo>
                  <a:pt x="6312" y="7567"/>
                </a:lnTo>
                <a:lnTo>
                  <a:pt x="6354" y="7568"/>
                </a:lnTo>
                <a:lnTo>
                  <a:pt x="6396" y="7568"/>
                </a:lnTo>
                <a:lnTo>
                  <a:pt x="6438" y="7567"/>
                </a:lnTo>
                <a:lnTo>
                  <a:pt x="6480" y="7565"/>
                </a:lnTo>
                <a:lnTo>
                  <a:pt x="6521" y="7563"/>
                </a:lnTo>
                <a:lnTo>
                  <a:pt x="6563" y="7561"/>
                </a:lnTo>
                <a:lnTo>
                  <a:pt x="6605" y="7557"/>
                </a:lnTo>
                <a:lnTo>
                  <a:pt x="6646" y="7552"/>
                </a:lnTo>
                <a:lnTo>
                  <a:pt x="6688" y="7547"/>
                </a:lnTo>
                <a:lnTo>
                  <a:pt x="6728" y="7541"/>
                </a:lnTo>
                <a:lnTo>
                  <a:pt x="6767" y="7534"/>
                </a:lnTo>
                <a:lnTo>
                  <a:pt x="6806" y="7525"/>
                </a:lnTo>
                <a:lnTo>
                  <a:pt x="6844" y="7517"/>
                </a:lnTo>
                <a:lnTo>
                  <a:pt x="6882" y="7508"/>
                </a:lnTo>
                <a:lnTo>
                  <a:pt x="6919" y="7497"/>
                </a:lnTo>
                <a:lnTo>
                  <a:pt x="6953" y="7486"/>
                </a:lnTo>
                <a:lnTo>
                  <a:pt x="6987" y="7474"/>
                </a:lnTo>
                <a:lnTo>
                  <a:pt x="7020" y="7462"/>
                </a:lnTo>
                <a:lnTo>
                  <a:pt x="7052" y="7448"/>
                </a:lnTo>
                <a:lnTo>
                  <a:pt x="7081" y="7433"/>
                </a:lnTo>
                <a:lnTo>
                  <a:pt x="7110" y="7418"/>
                </a:lnTo>
                <a:lnTo>
                  <a:pt x="7136" y="7402"/>
                </a:lnTo>
                <a:lnTo>
                  <a:pt x="7123" y="7347"/>
                </a:lnTo>
                <a:lnTo>
                  <a:pt x="7110" y="7292"/>
                </a:lnTo>
                <a:lnTo>
                  <a:pt x="7099" y="7237"/>
                </a:lnTo>
                <a:lnTo>
                  <a:pt x="7090" y="7183"/>
                </a:lnTo>
                <a:lnTo>
                  <a:pt x="7083" y="7128"/>
                </a:lnTo>
                <a:lnTo>
                  <a:pt x="7077" y="7073"/>
                </a:lnTo>
                <a:lnTo>
                  <a:pt x="7073" y="7019"/>
                </a:lnTo>
                <a:lnTo>
                  <a:pt x="7070" y="6964"/>
                </a:lnTo>
                <a:lnTo>
                  <a:pt x="7069" y="6910"/>
                </a:lnTo>
                <a:lnTo>
                  <a:pt x="7070" y="6855"/>
                </a:lnTo>
                <a:lnTo>
                  <a:pt x="7073" y="6801"/>
                </a:lnTo>
                <a:lnTo>
                  <a:pt x="7078" y="6749"/>
                </a:lnTo>
                <a:lnTo>
                  <a:pt x="7085" y="6695"/>
                </a:lnTo>
                <a:lnTo>
                  <a:pt x="7094" y="6643"/>
                </a:lnTo>
                <a:lnTo>
                  <a:pt x="7103" y="6590"/>
                </a:lnTo>
                <a:lnTo>
                  <a:pt x="7116" y="6537"/>
                </a:lnTo>
                <a:lnTo>
                  <a:pt x="7129" y="6486"/>
                </a:lnTo>
                <a:lnTo>
                  <a:pt x="7145" y="6435"/>
                </a:lnTo>
                <a:lnTo>
                  <a:pt x="7162" y="6383"/>
                </a:lnTo>
                <a:lnTo>
                  <a:pt x="7182" y="6333"/>
                </a:lnTo>
                <a:lnTo>
                  <a:pt x="7204" y="6283"/>
                </a:lnTo>
                <a:lnTo>
                  <a:pt x="7227" y="6234"/>
                </a:lnTo>
                <a:lnTo>
                  <a:pt x="7253" y="6187"/>
                </a:lnTo>
                <a:lnTo>
                  <a:pt x="7279" y="6139"/>
                </a:lnTo>
                <a:lnTo>
                  <a:pt x="7309" y="6091"/>
                </a:lnTo>
                <a:lnTo>
                  <a:pt x="7341" y="6045"/>
                </a:lnTo>
                <a:lnTo>
                  <a:pt x="7374" y="6000"/>
                </a:lnTo>
                <a:lnTo>
                  <a:pt x="7409" y="5956"/>
                </a:lnTo>
                <a:lnTo>
                  <a:pt x="7446" y="5912"/>
                </a:lnTo>
                <a:lnTo>
                  <a:pt x="7485" y="5869"/>
                </a:lnTo>
                <a:lnTo>
                  <a:pt x="7526" y="5826"/>
                </a:lnTo>
                <a:lnTo>
                  <a:pt x="7569" y="5786"/>
                </a:lnTo>
                <a:lnTo>
                  <a:pt x="7644" y="5717"/>
                </a:lnTo>
                <a:lnTo>
                  <a:pt x="7718" y="5654"/>
                </a:lnTo>
                <a:lnTo>
                  <a:pt x="7755" y="5622"/>
                </a:lnTo>
                <a:lnTo>
                  <a:pt x="7793" y="5592"/>
                </a:lnTo>
                <a:lnTo>
                  <a:pt x="7831" y="5563"/>
                </a:lnTo>
                <a:lnTo>
                  <a:pt x="7869" y="5534"/>
                </a:lnTo>
                <a:lnTo>
                  <a:pt x="7908" y="5507"/>
                </a:lnTo>
                <a:lnTo>
                  <a:pt x="7947" y="5480"/>
                </a:lnTo>
                <a:lnTo>
                  <a:pt x="7986" y="5454"/>
                </a:lnTo>
                <a:lnTo>
                  <a:pt x="8028" y="5430"/>
                </a:lnTo>
                <a:lnTo>
                  <a:pt x="8069" y="5405"/>
                </a:lnTo>
                <a:lnTo>
                  <a:pt x="8112" y="5383"/>
                </a:lnTo>
                <a:lnTo>
                  <a:pt x="8156" y="5361"/>
                </a:lnTo>
                <a:lnTo>
                  <a:pt x="8201" y="5341"/>
                </a:lnTo>
                <a:lnTo>
                  <a:pt x="8303" y="5295"/>
                </a:lnTo>
                <a:lnTo>
                  <a:pt x="8403" y="5251"/>
                </a:lnTo>
                <a:lnTo>
                  <a:pt x="8603" y="5165"/>
                </a:lnTo>
                <a:lnTo>
                  <a:pt x="8704" y="5122"/>
                </a:lnTo>
                <a:lnTo>
                  <a:pt x="8803" y="5077"/>
                </a:lnTo>
                <a:lnTo>
                  <a:pt x="8852" y="5053"/>
                </a:lnTo>
                <a:lnTo>
                  <a:pt x="8901" y="5029"/>
                </a:lnTo>
                <a:lnTo>
                  <a:pt x="8948" y="5003"/>
                </a:lnTo>
                <a:lnTo>
                  <a:pt x="8997" y="4978"/>
                </a:lnTo>
                <a:lnTo>
                  <a:pt x="9012" y="4969"/>
                </a:lnTo>
                <a:lnTo>
                  <a:pt x="9029" y="4962"/>
                </a:lnTo>
                <a:lnTo>
                  <a:pt x="9068" y="4946"/>
                </a:lnTo>
                <a:lnTo>
                  <a:pt x="9111" y="4931"/>
                </a:lnTo>
                <a:lnTo>
                  <a:pt x="9158" y="4916"/>
                </a:lnTo>
                <a:lnTo>
                  <a:pt x="9210" y="4903"/>
                </a:lnTo>
                <a:lnTo>
                  <a:pt x="9264" y="4891"/>
                </a:lnTo>
                <a:lnTo>
                  <a:pt x="9320" y="4879"/>
                </a:lnTo>
                <a:lnTo>
                  <a:pt x="9376" y="4868"/>
                </a:lnTo>
                <a:lnTo>
                  <a:pt x="9434" y="4857"/>
                </a:lnTo>
                <a:lnTo>
                  <a:pt x="9490" y="4847"/>
                </a:lnTo>
                <a:lnTo>
                  <a:pt x="9599" y="4830"/>
                </a:lnTo>
                <a:lnTo>
                  <a:pt x="9696" y="4817"/>
                </a:lnTo>
                <a:lnTo>
                  <a:pt x="9777" y="4808"/>
                </a:lnTo>
                <a:lnTo>
                  <a:pt x="9806" y="4804"/>
                </a:lnTo>
                <a:lnTo>
                  <a:pt x="9837" y="4803"/>
                </a:lnTo>
                <a:lnTo>
                  <a:pt x="9897" y="4800"/>
                </a:lnTo>
                <a:lnTo>
                  <a:pt x="9959" y="4800"/>
                </a:lnTo>
                <a:lnTo>
                  <a:pt x="10022" y="4802"/>
                </a:lnTo>
                <a:lnTo>
                  <a:pt x="10085" y="4805"/>
                </a:lnTo>
                <a:lnTo>
                  <a:pt x="10149" y="4810"/>
                </a:lnTo>
                <a:lnTo>
                  <a:pt x="10278" y="4822"/>
                </a:lnTo>
                <a:lnTo>
                  <a:pt x="10407" y="4833"/>
                </a:lnTo>
                <a:lnTo>
                  <a:pt x="10472" y="4837"/>
                </a:lnTo>
                <a:lnTo>
                  <a:pt x="10535" y="4841"/>
                </a:lnTo>
                <a:lnTo>
                  <a:pt x="10599" y="4842"/>
                </a:lnTo>
                <a:lnTo>
                  <a:pt x="10661" y="4841"/>
                </a:lnTo>
                <a:lnTo>
                  <a:pt x="10693" y="4839"/>
                </a:lnTo>
                <a:lnTo>
                  <a:pt x="10723" y="4837"/>
                </a:lnTo>
                <a:lnTo>
                  <a:pt x="10754" y="4833"/>
                </a:lnTo>
                <a:lnTo>
                  <a:pt x="10783" y="4830"/>
                </a:lnTo>
                <a:lnTo>
                  <a:pt x="10799" y="4828"/>
                </a:lnTo>
                <a:lnTo>
                  <a:pt x="10813" y="4826"/>
                </a:lnTo>
                <a:lnTo>
                  <a:pt x="10841" y="4819"/>
                </a:lnTo>
                <a:lnTo>
                  <a:pt x="10868" y="4810"/>
                </a:lnTo>
                <a:lnTo>
                  <a:pt x="10892" y="4800"/>
                </a:lnTo>
                <a:lnTo>
                  <a:pt x="10917" y="4789"/>
                </a:lnTo>
                <a:lnTo>
                  <a:pt x="10941" y="4777"/>
                </a:lnTo>
                <a:lnTo>
                  <a:pt x="10987" y="4754"/>
                </a:lnTo>
                <a:lnTo>
                  <a:pt x="11012" y="4743"/>
                </a:lnTo>
                <a:lnTo>
                  <a:pt x="11035" y="4733"/>
                </a:lnTo>
                <a:lnTo>
                  <a:pt x="11060" y="4726"/>
                </a:lnTo>
                <a:lnTo>
                  <a:pt x="11085" y="4720"/>
                </a:lnTo>
                <a:lnTo>
                  <a:pt x="11099" y="4717"/>
                </a:lnTo>
                <a:lnTo>
                  <a:pt x="11112" y="4716"/>
                </a:lnTo>
                <a:lnTo>
                  <a:pt x="11126" y="4716"/>
                </a:lnTo>
                <a:lnTo>
                  <a:pt x="11140" y="4716"/>
                </a:lnTo>
                <a:lnTo>
                  <a:pt x="11155" y="4717"/>
                </a:lnTo>
                <a:lnTo>
                  <a:pt x="11170" y="4720"/>
                </a:lnTo>
                <a:lnTo>
                  <a:pt x="11185" y="4722"/>
                </a:lnTo>
                <a:lnTo>
                  <a:pt x="11201" y="4727"/>
                </a:lnTo>
                <a:lnTo>
                  <a:pt x="11227" y="4733"/>
                </a:lnTo>
                <a:lnTo>
                  <a:pt x="11253" y="4738"/>
                </a:lnTo>
                <a:lnTo>
                  <a:pt x="11277" y="4742"/>
                </a:lnTo>
                <a:lnTo>
                  <a:pt x="11300" y="4742"/>
                </a:lnTo>
                <a:lnTo>
                  <a:pt x="11322" y="4742"/>
                </a:lnTo>
                <a:lnTo>
                  <a:pt x="11344" y="4739"/>
                </a:lnTo>
                <a:lnTo>
                  <a:pt x="11365" y="4734"/>
                </a:lnTo>
                <a:lnTo>
                  <a:pt x="11386" y="4729"/>
                </a:lnTo>
                <a:lnTo>
                  <a:pt x="11408" y="4723"/>
                </a:lnTo>
                <a:lnTo>
                  <a:pt x="11429" y="4716"/>
                </a:lnTo>
                <a:lnTo>
                  <a:pt x="11470" y="4699"/>
                </a:lnTo>
                <a:lnTo>
                  <a:pt x="11561" y="4657"/>
                </a:lnTo>
                <a:lnTo>
                  <a:pt x="11588" y="4648"/>
                </a:lnTo>
                <a:lnTo>
                  <a:pt x="11615" y="4639"/>
                </a:lnTo>
                <a:lnTo>
                  <a:pt x="11643" y="4633"/>
                </a:lnTo>
                <a:lnTo>
                  <a:pt x="11670" y="4629"/>
                </a:lnTo>
                <a:lnTo>
                  <a:pt x="11696" y="4626"/>
                </a:lnTo>
                <a:lnTo>
                  <a:pt x="11723" y="4624"/>
                </a:lnTo>
                <a:lnTo>
                  <a:pt x="11778" y="4623"/>
                </a:lnTo>
                <a:lnTo>
                  <a:pt x="11833" y="4623"/>
                </a:lnTo>
                <a:lnTo>
                  <a:pt x="11862" y="4623"/>
                </a:lnTo>
                <a:lnTo>
                  <a:pt x="11888" y="4622"/>
                </a:lnTo>
                <a:lnTo>
                  <a:pt x="11917" y="4619"/>
                </a:lnTo>
                <a:lnTo>
                  <a:pt x="11943" y="4616"/>
                </a:lnTo>
                <a:lnTo>
                  <a:pt x="11972" y="4611"/>
                </a:lnTo>
                <a:lnTo>
                  <a:pt x="11998" y="4605"/>
                </a:lnTo>
                <a:lnTo>
                  <a:pt x="12034" y="4591"/>
                </a:lnTo>
                <a:lnTo>
                  <a:pt x="12069" y="4577"/>
                </a:lnTo>
                <a:lnTo>
                  <a:pt x="12140" y="4545"/>
                </a:lnTo>
                <a:lnTo>
                  <a:pt x="12212" y="4513"/>
                </a:lnTo>
                <a:lnTo>
                  <a:pt x="12285" y="4480"/>
                </a:lnTo>
                <a:lnTo>
                  <a:pt x="12321" y="4464"/>
                </a:lnTo>
                <a:lnTo>
                  <a:pt x="12358" y="4450"/>
                </a:lnTo>
                <a:lnTo>
                  <a:pt x="12396" y="4435"/>
                </a:lnTo>
                <a:lnTo>
                  <a:pt x="12432" y="4423"/>
                </a:lnTo>
                <a:lnTo>
                  <a:pt x="12469" y="4412"/>
                </a:lnTo>
                <a:lnTo>
                  <a:pt x="12506" y="4401"/>
                </a:lnTo>
                <a:lnTo>
                  <a:pt x="12544" y="4393"/>
                </a:lnTo>
                <a:lnTo>
                  <a:pt x="12580" y="4387"/>
                </a:lnTo>
                <a:lnTo>
                  <a:pt x="12587" y="4390"/>
                </a:lnTo>
                <a:lnTo>
                  <a:pt x="12590" y="4395"/>
                </a:lnTo>
                <a:lnTo>
                  <a:pt x="12594" y="4399"/>
                </a:lnTo>
                <a:lnTo>
                  <a:pt x="12596" y="4406"/>
                </a:lnTo>
                <a:lnTo>
                  <a:pt x="12599" y="4412"/>
                </a:lnTo>
                <a:lnTo>
                  <a:pt x="12600" y="4419"/>
                </a:lnTo>
                <a:lnTo>
                  <a:pt x="12600" y="4428"/>
                </a:lnTo>
                <a:lnTo>
                  <a:pt x="12600" y="4436"/>
                </a:lnTo>
                <a:lnTo>
                  <a:pt x="12596" y="4456"/>
                </a:lnTo>
                <a:lnTo>
                  <a:pt x="12591" y="4479"/>
                </a:lnTo>
                <a:lnTo>
                  <a:pt x="12583" y="4505"/>
                </a:lnTo>
                <a:lnTo>
                  <a:pt x="12572" y="4534"/>
                </a:lnTo>
                <a:lnTo>
                  <a:pt x="12558" y="4564"/>
                </a:lnTo>
                <a:lnTo>
                  <a:pt x="12542" y="4599"/>
                </a:lnTo>
                <a:lnTo>
                  <a:pt x="12523" y="4635"/>
                </a:lnTo>
                <a:lnTo>
                  <a:pt x="12502" y="4673"/>
                </a:lnTo>
                <a:lnTo>
                  <a:pt x="12480" y="4714"/>
                </a:lnTo>
                <a:lnTo>
                  <a:pt x="12454" y="4756"/>
                </a:lnTo>
                <a:lnTo>
                  <a:pt x="12398" y="4848"/>
                </a:lnTo>
                <a:lnTo>
                  <a:pt x="12336" y="4947"/>
                </a:lnTo>
                <a:lnTo>
                  <a:pt x="12266" y="5052"/>
                </a:lnTo>
                <a:lnTo>
                  <a:pt x="12190" y="5162"/>
                </a:lnTo>
                <a:lnTo>
                  <a:pt x="12110" y="5278"/>
                </a:lnTo>
                <a:lnTo>
                  <a:pt x="12025" y="5397"/>
                </a:lnTo>
                <a:lnTo>
                  <a:pt x="11937" y="5519"/>
                </a:lnTo>
                <a:lnTo>
                  <a:pt x="11847" y="5643"/>
                </a:lnTo>
                <a:lnTo>
                  <a:pt x="11754" y="5769"/>
                </a:lnTo>
                <a:lnTo>
                  <a:pt x="11566" y="6019"/>
                </a:lnTo>
                <a:lnTo>
                  <a:pt x="11379" y="6266"/>
                </a:lnTo>
                <a:lnTo>
                  <a:pt x="11199" y="6501"/>
                </a:lnTo>
                <a:lnTo>
                  <a:pt x="11031" y="6717"/>
                </a:lnTo>
                <a:lnTo>
                  <a:pt x="10885" y="6909"/>
                </a:lnTo>
                <a:lnTo>
                  <a:pt x="10761" y="7068"/>
                </a:lnTo>
                <a:lnTo>
                  <a:pt x="10671" y="7190"/>
                </a:lnTo>
                <a:lnTo>
                  <a:pt x="10639" y="7234"/>
                </a:lnTo>
                <a:lnTo>
                  <a:pt x="10617" y="7266"/>
                </a:lnTo>
                <a:lnTo>
                  <a:pt x="10602" y="7287"/>
                </a:lnTo>
                <a:lnTo>
                  <a:pt x="10588" y="7306"/>
                </a:lnTo>
                <a:lnTo>
                  <a:pt x="10572" y="7325"/>
                </a:lnTo>
                <a:lnTo>
                  <a:pt x="10556" y="7343"/>
                </a:lnTo>
                <a:lnTo>
                  <a:pt x="10539" y="7360"/>
                </a:lnTo>
                <a:lnTo>
                  <a:pt x="10522" y="7377"/>
                </a:lnTo>
                <a:lnTo>
                  <a:pt x="10503" y="7393"/>
                </a:lnTo>
                <a:lnTo>
                  <a:pt x="10484" y="7409"/>
                </a:lnTo>
                <a:lnTo>
                  <a:pt x="10445" y="7440"/>
                </a:lnTo>
                <a:lnTo>
                  <a:pt x="10404" y="7468"/>
                </a:lnTo>
                <a:lnTo>
                  <a:pt x="10361" y="7496"/>
                </a:lnTo>
                <a:lnTo>
                  <a:pt x="10319" y="7523"/>
                </a:lnTo>
                <a:lnTo>
                  <a:pt x="10232" y="7578"/>
                </a:lnTo>
                <a:lnTo>
                  <a:pt x="10188" y="7605"/>
                </a:lnTo>
                <a:lnTo>
                  <a:pt x="10145" y="7634"/>
                </a:lnTo>
                <a:lnTo>
                  <a:pt x="10105" y="7663"/>
                </a:lnTo>
                <a:lnTo>
                  <a:pt x="10064" y="7696"/>
                </a:lnTo>
                <a:lnTo>
                  <a:pt x="10045" y="7712"/>
                </a:lnTo>
                <a:lnTo>
                  <a:pt x="10027" y="7730"/>
                </a:lnTo>
                <a:lnTo>
                  <a:pt x="10008" y="7748"/>
                </a:lnTo>
                <a:lnTo>
                  <a:pt x="9991" y="7767"/>
                </a:lnTo>
                <a:lnTo>
                  <a:pt x="9969" y="7789"/>
                </a:lnTo>
                <a:lnTo>
                  <a:pt x="9947" y="7809"/>
                </a:lnTo>
                <a:lnTo>
                  <a:pt x="9924" y="7825"/>
                </a:lnTo>
                <a:lnTo>
                  <a:pt x="9902" y="7839"/>
                </a:lnTo>
                <a:lnTo>
                  <a:pt x="9877" y="7851"/>
                </a:lnTo>
                <a:lnTo>
                  <a:pt x="9854" y="7862"/>
                </a:lnTo>
                <a:lnTo>
                  <a:pt x="9830" y="7871"/>
                </a:lnTo>
                <a:lnTo>
                  <a:pt x="9805" y="7880"/>
                </a:lnTo>
                <a:lnTo>
                  <a:pt x="9755" y="7893"/>
                </a:lnTo>
                <a:lnTo>
                  <a:pt x="9703" y="7906"/>
                </a:lnTo>
                <a:lnTo>
                  <a:pt x="9676" y="7915"/>
                </a:lnTo>
                <a:lnTo>
                  <a:pt x="9649" y="7924"/>
                </a:lnTo>
                <a:lnTo>
                  <a:pt x="9622" y="7933"/>
                </a:lnTo>
                <a:lnTo>
                  <a:pt x="9595" y="7944"/>
                </a:lnTo>
                <a:lnTo>
                  <a:pt x="9556" y="7964"/>
                </a:lnTo>
                <a:lnTo>
                  <a:pt x="9520" y="7985"/>
                </a:lnTo>
                <a:lnTo>
                  <a:pt x="9485" y="8007"/>
                </a:lnTo>
                <a:lnTo>
                  <a:pt x="9451" y="8029"/>
                </a:lnTo>
                <a:lnTo>
                  <a:pt x="9385" y="8073"/>
                </a:lnTo>
                <a:lnTo>
                  <a:pt x="9352" y="8095"/>
                </a:lnTo>
                <a:lnTo>
                  <a:pt x="9320" y="8114"/>
                </a:lnTo>
                <a:lnTo>
                  <a:pt x="9287" y="8134"/>
                </a:lnTo>
                <a:lnTo>
                  <a:pt x="9253" y="8151"/>
                </a:lnTo>
                <a:lnTo>
                  <a:pt x="9217" y="8166"/>
                </a:lnTo>
                <a:lnTo>
                  <a:pt x="9199" y="8173"/>
                </a:lnTo>
                <a:lnTo>
                  <a:pt x="9181" y="8178"/>
                </a:lnTo>
                <a:lnTo>
                  <a:pt x="9161" y="8184"/>
                </a:lnTo>
                <a:lnTo>
                  <a:pt x="9141" y="8189"/>
                </a:lnTo>
                <a:lnTo>
                  <a:pt x="9122" y="8193"/>
                </a:lnTo>
                <a:lnTo>
                  <a:pt x="9101" y="8195"/>
                </a:lnTo>
                <a:lnTo>
                  <a:pt x="9080" y="8197"/>
                </a:lnTo>
                <a:lnTo>
                  <a:pt x="9058" y="8199"/>
                </a:lnTo>
                <a:lnTo>
                  <a:pt x="9035" y="8199"/>
                </a:lnTo>
                <a:lnTo>
                  <a:pt x="9012" y="8197"/>
                </a:lnTo>
                <a:lnTo>
                  <a:pt x="8995" y="8197"/>
                </a:lnTo>
                <a:lnTo>
                  <a:pt x="8978" y="8197"/>
                </a:lnTo>
                <a:lnTo>
                  <a:pt x="8945" y="8200"/>
                </a:lnTo>
                <a:lnTo>
                  <a:pt x="8913" y="8205"/>
                </a:lnTo>
                <a:lnTo>
                  <a:pt x="8880" y="8211"/>
                </a:lnTo>
                <a:lnTo>
                  <a:pt x="8848" y="8219"/>
                </a:lnTo>
                <a:lnTo>
                  <a:pt x="8817" y="8229"/>
                </a:lnTo>
                <a:lnTo>
                  <a:pt x="8755" y="8251"/>
                </a:lnTo>
                <a:lnTo>
                  <a:pt x="8693" y="8272"/>
                </a:lnTo>
                <a:lnTo>
                  <a:pt x="8662" y="8281"/>
                </a:lnTo>
                <a:lnTo>
                  <a:pt x="8630" y="8289"/>
                </a:lnTo>
                <a:lnTo>
                  <a:pt x="8599" y="8294"/>
                </a:lnTo>
                <a:lnTo>
                  <a:pt x="8566" y="8298"/>
                </a:lnTo>
                <a:lnTo>
                  <a:pt x="8548" y="8299"/>
                </a:lnTo>
                <a:lnTo>
                  <a:pt x="8533" y="8299"/>
                </a:lnTo>
                <a:lnTo>
                  <a:pt x="8515" y="8299"/>
                </a:lnTo>
                <a:lnTo>
                  <a:pt x="8498" y="8296"/>
                </a:lnTo>
                <a:lnTo>
                  <a:pt x="8425" y="8288"/>
                </a:lnTo>
                <a:lnTo>
                  <a:pt x="8348" y="8277"/>
                </a:lnTo>
                <a:lnTo>
                  <a:pt x="8267" y="8263"/>
                </a:lnTo>
                <a:lnTo>
                  <a:pt x="8185" y="8249"/>
                </a:lnTo>
                <a:lnTo>
                  <a:pt x="8103" y="8232"/>
                </a:lnTo>
                <a:lnTo>
                  <a:pt x="8024" y="8215"/>
                </a:lnTo>
                <a:lnTo>
                  <a:pt x="7948" y="8196"/>
                </a:lnTo>
                <a:lnTo>
                  <a:pt x="7877" y="8177"/>
                </a:lnTo>
                <a:lnTo>
                  <a:pt x="7841" y="8164"/>
                </a:lnTo>
                <a:lnTo>
                  <a:pt x="7806" y="8151"/>
                </a:lnTo>
                <a:lnTo>
                  <a:pt x="7776" y="8136"/>
                </a:lnTo>
                <a:lnTo>
                  <a:pt x="7746" y="8120"/>
                </a:lnTo>
                <a:lnTo>
                  <a:pt x="7718" y="8103"/>
                </a:lnTo>
                <a:lnTo>
                  <a:pt x="7693" y="8086"/>
                </a:lnTo>
                <a:lnTo>
                  <a:pt x="7643" y="8051"/>
                </a:lnTo>
                <a:lnTo>
                  <a:pt x="7618" y="8034"/>
                </a:lnTo>
                <a:lnTo>
                  <a:pt x="7592" y="8018"/>
                </a:lnTo>
                <a:lnTo>
                  <a:pt x="7567" y="8002"/>
                </a:lnTo>
                <a:lnTo>
                  <a:pt x="7539" y="7988"/>
                </a:lnTo>
                <a:lnTo>
                  <a:pt x="7509" y="7976"/>
                </a:lnTo>
                <a:lnTo>
                  <a:pt x="7479" y="7965"/>
                </a:lnTo>
                <a:lnTo>
                  <a:pt x="7462" y="7961"/>
                </a:lnTo>
                <a:lnTo>
                  <a:pt x="7444" y="7957"/>
                </a:lnTo>
                <a:lnTo>
                  <a:pt x="7426" y="7954"/>
                </a:lnTo>
                <a:lnTo>
                  <a:pt x="7407" y="7952"/>
                </a:lnTo>
                <a:lnTo>
                  <a:pt x="7391" y="7949"/>
                </a:lnTo>
                <a:lnTo>
                  <a:pt x="7376" y="7947"/>
                </a:lnTo>
                <a:lnTo>
                  <a:pt x="7361" y="7942"/>
                </a:lnTo>
                <a:lnTo>
                  <a:pt x="7347" y="7938"/>
                </a:lnTo>
                <a:lnTo>
                  <a:pt x="7333" y="7932"/>
                </a:lnTo>
                <a:lnTo>
                  <a:pt x="7320" y="7927"/>
                </a:lnTo>
                <a:lnTo>
                  <a:pt x="7308" y="7920"/>
                </a:lnTo>
                <a:lnTo>
                  <a:pt x="7297" y="7913"/>
                </a:lnTo>
                <a:lnTo>
                  <a:pt x="7284" y="7905"/>
                </a:lnTo>
                <a:lnTo>
                  <a:pt x="7275" y="7897"/>
                </a:lnTo>
                <a:lnTo>
                  <a:pt x="7264" y="7887"/>
                </a:lnTo>
                <a:lnTo>
                  <a:pt x="7254" y="7877"/>
                </a:lnTo>
                <a:lnTo>
                  <a:pt x="7235" y="7856"/>
                </a:lnTo>
                <a:lnTo>
                  <a:pt x="7220" y="7834"/>
                </a:lnTo>
                <a:lnTo>
                  <a:pt x="7206" y="7810"/>
                </a:lnTo>
                <a:lnTo>
                  <a:pt x="7194" y="7784"/>
                </a:lnTo>
                <a:lnTo>
                  <a:pt x="7183" y="7759"/>
                </a:lnTo>
                <a:lnTo>
                  <a:pt x="7174" y="7730"/>
                </a:lnTo>
                <a:lnTo>
                  <a:pt x="7167" y="7702"/>
                </a:lnTo>
                <a:lnTo>
                  <a:pt x="7161" y="7674"/>
                </a:lnTo>
                <a:lnTo>
                  <a:pt x="7157" y="7645"/>
                </a:lnTo>
                <a:lnTo>
                  <a:pt x="7155" y="76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" name="TextBox 18"/>
          <p:cNvSpPr txBox="1"/>
          <p:nvPr/>
        </p:nvSpPr>
        <p:spPr>
          <a:xfrm>
            <a:off x="2094934" y="1754979"/>
            <a:ext cx="626139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000" dirty="0">
                <a:latin typeface="+mn-ea"/>
              </a:rPr>
              <a:t>行列式的定义</a:t>
            </a:r>
            <a:endParaRPr lang="en-US" altLang="zh-CN" sz="30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1. </a:t>
            </a:r>
            <a:r>
              <a:rPr lang="zh-CN" altLang="en-US" sz="2000" dirty="0">
                <a:latin typeface="+mn-ea"/>
                <a:hlinkClick r:id="rId2" action="ppaction://hlinksldjump"/>
              </a:rPr>
              <a:t>定义</a:t>
            </a:r>
            <a:r>
              <a:rPr lang="zh-CN" altLang="en-US" sz="2000" dirty="0">
                <a:latin typeface="+mn-ea"/>
              </a:rPr>
              <a:t>；</a:t>
            </a:r>
            <a:r>
              <a:rPr lang="en-US" altLang="zh-CN" sz="2000" dirty="0">
                <a:latin typeface="+mn-ea"/>
              </a:rPr>
              <a:t>2. </a:t>
            </a:r>
            <a:r>
              <a:rPr lang="zh-CN" altLang="en-US" sz="2000" dirty="0">
                <a:latin typeface="+mn-ea"/>
                <a:hlinkClick r:id="rId3" action="ppaction://hlinksldjump"/>
              </a:rPr>
              <a:t>特殊的行列式</a:t>
            </a:r>
            <a:endParaRPr lang="en-US" altLang="zh-CN" sz="2000" dirty="0">
              <a:latin typeface="+mn-ea"/>
            </a:endParaRPr>
          </a:p>
        </p:txBody>
      </p:sp>
      <p:sp>
        <p:nvSpPr>
          <p:cNvPr id="39" name="TextBox 18"/>
          <p:cNvSpPr txBox="1"/>
          <p:nvPr/>
        </p:nvSpPr>
        <p:spPr>
          <a:xfrm>
            <a:off x="2094934" y="3055284"/>
            <a:ext cx="626139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000" dirty="0">
                <a:latin typeface="+mn-ea"/>
              </a:rPr>
              <a:t>行列式的基本性质</a:t>
            </a:r>
            <a:endParaRPr lang="en-US" altLang="zh-CN" sz="30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+mn-ea"/>
                <a:hlinkClick r:id="rId4" action="ppaction://hlinksldjump"/>
              </a:rPr>
              <a:t>利用行列式的性质进行行列式的计算，和其它章节的联系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0" name="TextBox 18"/>
          <p:cNvSpPr txBox="1"/>
          <p:nvPr/>
        </p:nvSpPr>
        <p:spPr>
          <a:xfrm>
            <a:off x="2027207" y="4576105"/>
            <a:ext cx="626139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3000" dirty="0">
                <a:latin typeface="+mn-ea"/>
              </a:rPr>
              <a:t>Cramer</a:t>
            </a:r>
            <a:r>
              <a:rPr lang="zh-CN" altLang="en-US" sz="3000" dirty="0">
                <a:latin typeface="+mn-ea"/>
              </a:rPr>
              <a:t>法则</a:t>
            </a:r>
            <a:endParaRPr lang="en-US" altLang="zh-CN" sz="30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+mn-ea"/>
                <a:hlinkClick r:id="rId5" action="ppaction://hlinksldjump"/>
              </a:rPr>
              <a:t>证明，联系第</a:t>
            </a:r>
            <a:r>
              <a:rPr lang="en-US" altLang="zh-CN" sz="2000" dirty="0">
                <a:latin typeface="+mn-ea"/>
                <a:hlinkClick r:id="rId5" action="ppaction://hlinksldjump"/>
              </a:rPr>
              <a:t>4</a:t>
            </a:r>
            <a:r>
              <a:rPr lang="zh-CN" altLang="en-US" sz="2000" dirty="0">
                <a:latin typeface="+mn-ea"/>
                <a:hlinkClick r:id="rId5" action="ppaction://hlinksldjump"/>
              </a:rPr>
              <a:t>章齐次、非齐次方程解的结构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1030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92727" y="858981"/>
                <a:ext cx="7786255" cy="3323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/>
                  <a:t>当</a:t>
                </a:r>
                <a14:m>
                  <m:oMath xmlns:m="http://schemas.openxmlformats.org/officeDocument/2006/math">
                    <m:r>
                      <a:rPr lang="en-US" altLang="zh-CN" sz="25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500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zh-CN" altLang="en-US" sz="2500" dirty="0"/>
                  <a:t>时，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5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2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第一行加上第三行得到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5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5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25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由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zh-CN" altLang="en-US" sz="2500" dirty="0"/>
                  <a:t>，得到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+1=−1</m:t>
                    </m:r>
                  </m:oMath>
                </a14:m>
                <a:r>
                  <a:rPr lang="zh-CN" altLang="en-US" sz="2500" dirty="0"/>
                  <a:t>，即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27" y="858981"/>
                <a:ext cx="7786255" cy="3323217"/>
              </a:xfrm>
              <a:prstGeom prst="rect">
                <a:avLst/>
              </a:prstGeom>
              <a:blipFill>
                <a:blip r:embed="rId2"/>
                <a:stretch>
                  <a:fillRect l="-1331" t="-1468" b="-22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97345" y="4216402"/>
                <a:ext cx="7786255" cy="1802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/>
                  <a:t>方程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500" dirty="0"/>
                  <a:t>的通解为导出组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的基础解系加上一个特解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2,−</m:t>
                              </m:r>
                              <m:f>
                                <m:f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1,0,1</m:t>
                              </m:r>
                            </m:e>
                          </m:d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45" y="4216402"/>
                <a:ext cx="7786255" cy="1802416"/>
              </a:xfrm>
              <a:prstGeom prst="rect">
                <a:avLst/>
              </a:prstGeom>
              <a:blipFill>
                <a:blip r:embed="rId3"/>
                <a:stretch>
                  <a:fillRect l="-1252" t="-27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425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00377" y="217039"/>
                <a:ext cx="8477373" cy="2876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C00000"/>
                    </a:solidFill>
                  </a:rPr>
                  <a:t>8</a:t>
                </a:r>
                <a:r>
                  <a:rPr lang="zh-CN" altLang="en-US" sz="2500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50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维列向量组，矩阵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证明：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500" dirty="0"/>
                  <a:t>线性无关的充要条件是对任意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维列向量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500" dirty="0"/>
                  <a:t>，方程组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500" dirty="0"/>
                  <a:t>均有解</a:t>
                </a:r>
                <a:r>
                  <a:rPr lang="en-US" altLang="zh-CN" sz="2500" dirty="0"/>
                  <a:t>.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77" y="217039"/>
                <a:ext cx="8477373" cy="2876172"/>
              </a:xfrm>
              <a:prstGeom prst="rect">
                <a:avLst/>
              </a:prstGeom>
              <a:blipFill>
                <a:blip r:embed="rId2"/>
                <a:stretch>
                  <a:fillRect l="-1150" t="-1699" r="-431" b="-44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04996" y="3260427"/>
                <a:ext cx="8477373" cy="3162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C00000"/>
                    </a:solidFill>
                  </a:rPr>
                  <a:t>8’</a:t>
                </a:r>
                <a:r>
                  <a:rPr lang="zh-CN" altLang="en-US" sz="2500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500" dirty="0"/>
                  <a:t>是</a:t>
                </a:r>
                <a14:m>
                  <m:oMath xmlns:m="http://schemas.openxmlformats.org/officeDocument/2006/math">
                    <m:r>
                      <a:rPr lang="zh-CN" altLang="en-US" sz="2500" b="0" i="1" dirty="0" smtClean="0">
                        <a:latin typeface="Cambria Math" panose="02040503050406030204" pitchFamily="18" charset="0"/>
                      </a:rPr>
                      <m:t>欧式</m:t>
                    </m:r>
                  </m:oMath>
                </a14:m>
                <a:r>
                  <a:rPr lang="zh-CN" altLang="en-US" sz="2500" dirty="0"/>
                  <a:t>空间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500" dirty="0"/>
                  <a:t>中的一组向量，令行列式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〈</m:t>
                                </m:r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〉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〈</m:t>
                                </m:r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〉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〈</m:t>
                                </m:r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〉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〈</m:t>
                                </m:r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〉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〈</m:t>
                                </m:r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〉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〈</m:t>
                                </m:r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〉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〈</m:t>
                                </m:r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〉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〈</m:t>
                                </m:r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〉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〈</m:t>
                                </m:r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〉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证：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500" dirty="0"/>
                  <a:t>线性无关的充要条件是行列式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altLang="zh-CN" sz="2500" dirty="0"/>
              </a:p>
              <a:p>
                <a:r>
                  <a:rPr lang="zh-CN" altLang="en-US" sz="2500" dirty="0"/>
                  <a:t>辅导书：例</a:t>
                </a:r>
                <a:r>
                  <a:rPr lang="en-US" altLang="zh-CN" sz="2500" dirty="0"/>
                  <a:t>5.15</a:t>
                </a:r>
                <a:r>
                  <a:rPr lang="zh-CN" altLang="en-US" sz="2500" dirty="0"/>
                  <a:t>，</a:t>
                </a:r>
                <a:r>
                  <a:rPr lang="en-US" altLang="zh-CN" sz="2500" dirty="0"/>
                  <a:t>P63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96" y="3260427"/>
                <a:ext cx="8477373" cy="3162982"/>
              </a:xfrm>
              <a:prstGeom prst="rect">
                <a:avLst/>
              </a:prstGeom>
              <a:blipFill>
                <a:blip r:embed="rId3"/>
                <a:stretch>
                  <a:fillRect l="-1223" t="-1541" b="-3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46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11040" y="212407"/>
                <a:ext cx="8722127" cy="3666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C00000"/>
                    </a:solidFill>
                  </a:rPr>
                  <a:t>9</a:t>
                </a:r>
                <a:r>
                  <a:rPr lang="zh-CN" altLang="en-US" sz="2500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sz="2500" dirty="0"/>
                  <a:t>设</a:t>
                </a:r>
                <a:endParaRPr lang="en-US" altLang="zh-CN" sz="2500" dirty="0"/>
              </a:p>
              <a:p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5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5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则</a:t>
                </a:r>
                <a:endParaRPr lang="en-US" altLang="zh-CN" sz="2500" dirty="0"/>
              </a:p>
              <a:p>
                <a:r>
                  <a:rPr lang="en-US" altLang="zh-CN" sz="2500" dirty="0"/>
                  <a:t>(A)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sz="2500" dirty="0"/>
                  <a:t>    (B)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sz="2500" dirty="0"/>
                  <a:t>   (C)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sz="2500" dirty="0"/>
                  <a:t>  (D)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zh-CN" sz="2500" dirty="0"/>
              </a:p>
              <a:p>
                <a:endParaRPr lang="en-US" altLang="zh-CN" sz="25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40" y="212407"/>
                <a:ext cx="8722127" cy="3666966"/>
              </a:xfrm>
              <a:prstGeom prst="rect">
                <a:avLst/>
              </a:prstGeom>
              <a:blipFill>
                <a:blip r:embed="rId2"/>
                <a:stretch>
                  <a:fillRect l="-1118" t="-13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98764" y="3519055"/>
            <a:ext cx="24476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32512" y="4054763"/>
                <a:ext cx="864523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例</a:t>
                </a:r>
                <a:r>
                  <a:rPr lang="en-US" altLang="zh-CN" sz="25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r>
                  <a:rPr lang="zh-CN" altLang="en-US" sz="25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设有矩阵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，证明：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5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𝐴𝐵</m:t>
                            </m:r>
                          </m:e>
                        </m:d>
                      </m:e>
                    </m:func>
                    <m:r>
                      <a:rPr lang="en-US" altLang="zh-CN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zh-CN" alt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12" y="4054763"/>
                <a:ext cx="8645236" cy="477054"/>
              </a:xfrm>
              <a:prstGeom prst="rect">
                <a:avLst/>
              </a:prstGeom>
              <a:blipFill>
                <a:blip r:embed="rId3"/>
                <a:stretch>
                  <a:fillRect l="-1199" t="-10256" b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37133" y="4521196"/>
                <a:ext cx="864523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证：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𝐴𝐵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endParaRPr lang="zh-CN" altLang="en-US" sz="2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33" y="4521196"/>
                <a:ext cx="8645236" cy="477054"/>
              </a:xfrm>
              <a:prstGeom prst="rect">
                <a:avLst/>
              </a:prstGeom>
              <a:blipFill>
                <a:blip r:embed="rId4"/>
                <a:stretch>
                  <a:fillRect l="-1128" t="-10256" b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364838" y="5297055"/>
            <a:ext cx="69503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习题</a:t>
            </a:r>
            <a:r>
              <a:rPr lang="en-US" altLang="zh-CN" sz="2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</a:t>
            </a:r>
            <a:r>
              <a:rPr lang="zh-CN" altLang="en-US" sz="25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，第四章习题</a:t>
            </a:r>
          </a:p>
        </p:txBody>
      </p:sp>
    </p:spTree>
    <p:extLst>
      <p:ext uri="{BB962C8B-B14F-4D97-AF65-F5344CB8AC3E}">
        <p14:creationId xmlns:p14="http://schemas.microsoft.com/office/powerpoint/2010/main" val="388948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00377" y="235511"/>
                <a:ext cx="8477373" cy="3554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线性空间：</a:t>
                </a:r>
                <a:r>
                  <a:rPr lang="zh-CN" altLang="en-US" sz="2500" dirty="0"/>
                  <a:t>加法，数乘封闭，</a:t>
                </a:r>
                <a:r>
                  <a:rPr lang="en-US" altLang="zh-CN" sz="2500" dirty="0"/>
                  <a:t>8</a:t>
                </a:r>
                <a:r>
                  <a:rPr lang="zh-CN" altLang="en-US" sz="2500" dirty="0"/>
                  <a:t>条性质</a:t>
                </a:r>
                <a:endParaRPr lang="en-US" altLang="zh-CN" sz="2500" dirty="0"/>
              </a:p>
              <a:p>
                <a:r>
                  <a:rPr lang="en-US" altLang="zh-CN" sz="2500" b="0" dirty="0"/>
                  <a:t>(1)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CN" sz="2500" dirty="0"/>
              </a:p>
              <a:p>
                <a:r>
                  <a:rPr lang="en-US" altLang="zh-CN" sz="2500" dirty="0"/>
                  <a:t>(2)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500" dirty="0"/>
              </a:p>
              <a:p>
                <a:r>
                  <a:rPr lang="en-US" altLang="zh-CN" sz="2500" dirty="0"/>
                  <a:t>(3) </a:t>
                </a:r>
                <a:r>
                  <a:rPr lang="zh-CN" altLang="en-US" sz="2500" dirty="0"/>
                  <a:t>零元存在</a:t>
                </a:r>
                <a:endParaRPr lang="en-US" altLang="zh-CN" sz="2500" dirty="0"/>
              </a:p>
              <a:p>
                <a:r>
                  <a:rPr lang="en-US" altLang="zh-CN" sz="2500" dirty="0"/>
                  <a:t>(4) </a:t>
                </a:r>
                <a:r>
                  <a:rPr lang="zh-CN" altLang="en-US" sz="2500" dirty="0"/>
                  <a:t>负元存在</a:t>
                </a:r>
                <a:endParaRPr lang="en-US" altLang="zh-CN" sz="2500" dirty="0"/>
              </a:p>
              <a:p>
                <a:r>
                  <a:rPr lang="en-US" altLang="zh-CN" sz="2500" dirty="0"/>
                  <a:t>(5)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CN" sz="2500" dirty="0"/>
              </a:p>
              <a:p>
                <a:r>
                  <a:rPr lang="en-US" altLang="zh-CN" sz="2500" dirty="0"/>
                  <a:t>(6)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zh-CN" sz="2500" dirty="0"/>
              </a:p>
              <a:p>
                <a:r>
                  <a:rPr lang="en-US" altLang="zh-CN" sz="2500" dirty="0"/>
                  <a:t>(7)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zh-CN" sz="2500" dirty="0"/>
              </a:p>
              <a:p>
                <a:r>
                  <a:rPr lang="en-US" altLang="zh-CN" sz="2500" dirty="0"/>
                  <a:t>(8)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+ℓ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+ℓ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zh-CN" sz="25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77" y="235511"/>
                <a:ext cx="8477373" cy="3554819"/>
              </a:xfrm>
              <a:prstGeom prst="rect">
                <a:avLst/>
              </a:prstGeom>
              <a:blipFill>
                <a:blip r:embed="rId3"/>
                <a:stretch>
                  <a:fillRect l="-1150" t="-1372" b="-3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04996" y="3777663"/>
                <a:ext cx="8477373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子空间：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500" dirty="0"/>
                  <a:t>是线性空间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500" dirty="0"/>
                  <a:t>的一个非空子集，如果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500" dirty="0"/>
                  <a:t>按照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500" dirty="0"/>
                  <a:t>中所定义的线性运算也构成一个线性空间，则称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5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500" dirty="0"/>
                  <a:t>的一个</a:t>
                </a:r>
                <a:r>
                  <a:rPr lang="zh-CN" altLang="en-US" sz="2500" b="1" dirty="0"/>
                  <a:t>子空间</a:t>
                </a:r>
                <a:r>
                  <a:rPr lang="en-US" altLang="zh-CN" sz="2500" b="1" dirty="0"/>
                  <a:t>.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96" y="3777663"/>
                <a:ext cx="8477373" cy="1246495"/>
              </a:xfrm>
              <a:prstGeom prst="rect">
                <a:avLst/>
              </a:prstGeom>
              <a:blipFill>
                <a:blip r:embed="rId4"/>
                <a:stretch>
                  <a:fillRect l="-1223" t="-3922" b="-11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09615" y="5024158"/>
                <a:ext cx="847737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定理：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5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500" dirty="0"/>
                  <a:t>是线性空间</a:t>
                </a:r>
                <a14:m>
                  <m:oMath xmlns:m="http://schemas.openxmlformats.org/officeDocument/2006/math">
                    <m:r>
                      <a:rPr lang="en-US" altLang="zh-CN" sz="25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500" dirty="0"/>
                  <a:t>的一个非空子集，则</a:t>
                </a:r>
                <a:endParaRPr lang="en-US" altLang="zh-CN" sz="25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5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500" dirty="0"/>
                  <a:t>的子空间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sz="2500" dirty="0"/>
                  <a:t>对于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500" dirty="0"/>
                  <a:t>中的线性运算封闭</a:t>
                </a:r>
                <a:endParaRPr lang="en-US" altLang="zh-CN" sz="25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5" y="5024158"/>
                <a:ext cx="8477373" cy="861774"/>
              </a:xfrm>
              <a:prstGeom prst="rect">
                <a:avLst/>
              </a:prstGeom>
              <a:blipFill>
                <a:blip r:embed="rId5"/>
                <a:stretch>
                  <a:fillRect l="-1223" t="-4930" b="-16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76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09615" y="313605"/>
                <a:ext cx="8477373" cy="2785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基，维数与坐标：</a:t>
                </a:r>
                <a:r>
                  <a:rPr lang="zh-CN" altLang="en-US" sz="2500" dirty="0"/>
                  <a:t>如果</a:t>
                </a:r>
                <a14:m>
                  <m:oMath xmlns:m="http://schemas.openxmlformats.org/officeDocument/2006/math">
                    <m:r>
                      <a:rPr lang="zh-CN" altLang="en-US" sz="2500" i="1" smtClean="0">
                        <a:latin typeface="Cambria Math" panose="02040503050406030204" pitchFamily="18" charset="0"/>
                      </a:rPr>
                      <m:t>在</m:t>
                    </m:r>
                  </m:oMath>
                </a14:m>
                <a:r>
                  <a:rPr lang="zh-CN" altLang="en-US" sz="2500" dirty="0"/>
                  <a:t>线性空间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500" dirty="0"/>
                  <a:t>中存在一组向量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25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500" dirty="0"/>
                  <a:t>满足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1</a:t>
                </a:r>
                <a:r>
                  <a:rPr lang="zh-CN" altLang="en-US" sz="2500" dirty="0"/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500" dirty="0"/>
                  <a:t>线性相关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2</a:t>
                </a:r>
                <a:r>
                  <a:rPr lang="zh-CN" altLang="en-US" sz="2500" dirty="0"/>
                  <a:t>）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500" dirty="0"/>
                  <a:t>可由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500" dirty="0"/>
                  <a:t>线性表示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5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500" dirty="0"/>
                  <a:t>的一组</a:t>
                </a:r>
                <a:r>
                  <a:rPr lang="zh-CN" altLang="en-US" sz="2500" b="1" dirty="0"/>
                  <a:t>基</a:t>
                </a:r>
                <a:r>
                  <a:rPr lang="zh-CN" altLang="en-US" sz="2500" dirty="0"/>
                  <a:t>；基中所含向量的个数称为</a:t>
                </a:r>
                <a:r>
                  <a:rPr lang="zh-CN" altLang="en-US" sz="2500" b="1" dirty="0"/>
                  <a:t>维数</a:t>
                </a:r>
                <a:r>
                  <a:rPr lang="zh-CN" altLang="en-US" sz="2500" dirty="0"/>
                  <a:t>，记为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500" b="0" i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500" dirty="0"/>
                  <a:t>称为</a:t>
                </a:r>
                <a:r>
                  <a:rPr lang="zh-CN" altLang="en-US" sz="2500" b="1" dirty="0"/>
                  <a:t>坐标</a:t>
                </a:r>
                <a:r>
                  <a:rPr lang="en-US" altLang="zh-CN" sz="2500" dirty="0"/>
                  <a:t>.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5" y="313605"/>
                <a:ext cx="8477373" cy="2785763"/>
              </a:xfrm>
              <a:prstGeom prst="rect">
                <a:avLst/>
              </a:prstGeom>
              <a:blipFill>
                <a:blip r:embed="rId2"/>
                <a:stretch>
                  <a:fillRect l="-1223" t="-1532" r="-647" b="-4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09615" y="3324671"/>
                <a:ext cx="8477373" cy="1533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坐标变换：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5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5" y="3324671"/>
                <a:ext cx="8477373" cy="1533112"/>
              </a:xfrm>
              <a:prstGeom prst="rect">
                <a:avLst/>
              </a:prstGeom>
              <a:blipFill>
                <a:blip r:embed="rId3"/>
                <a:stretch>
                  <a:fillRect l="-1223" t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62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09615" y="378261"/>
                <a:ext cx="8477373" cy="3554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内积，欧式空间：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500" dirty="0"/>
                  <a:t>是一个实线性空间，如果对于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500" dirty="0"/>
                  <a:t>中任意两个向量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500" dirty="0"/>
                  <a:t>都指定一个实数与之对应，这个实数记为</a:t>
                </a:r>
                <a14:m>
                  <m:oMath xmlns:m="http://schemas.openxmlformats.org/officeDocument/2006/math">
                    <m:r>
                      <a:rPr lang="en-US" altLang="zh-CN" sz="2500" i="1">
                        <a:latin typeface="Cambria Math" panose="02040503050406030204" pitchFamily="18" charset="0"/>
                      </a:rPr>
                      <m:t>〈</m:t>
                    </m:r>
                    <m:r>
                      <a:rPr lang="en-US" altLang="zh-CN" sz="25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5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500" i="1">
                        <a:latin typeface="Cambria Math" panose="02040503050406030204" pitchFamily="18" charset="0"/>
                      </a:rPr>
                      <m:t>〉</m:t>
                    </m:r>
                  </m:oMath>
                </a14:m>
                <a:r>
                  <a:rPr lang="zh-CN" altLang="en-US" sz="2500" dirty="0"/>
                  <a:t>，并且满足以下条件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1</a:t>
                </a:r>
                <a:r>
                  <a:rPr lang="zh-CN" altLang="en-US" sz="2500" dirty="0"/>
                  <a:t>）对称性，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=〈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〉</m:t>
                    </m:r>
                  </m:oMath>
                </a14:m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2</a:t>
                </a:r>
                <a:r>
                  <a:rPr lang="zh-CN" altLang="en-US" sz="2500" dirty="0"/>
                  <a:t>）加性，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〈"/>
                        <m:endChr m:val="〉"/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+〈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〉</m:t>
                    </m:r>
                  </m:oMath>
                </a14:m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3</a:t>
                </a:r>
                <a:r>
                  <a:rPr lang="zh-CN" altLang="en-US" sz="2500" dirty="0"/>
                  <a:t>）齐性，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〈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〉</m:t>
                    </m:r>
                  </m:oMath>
                </a14:m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4</a:t>
                </a:r>
                <a:r>
                  <a:rPr lang="zh-CN" altLang="en-US" sz="2500" dirty="0"/>
                  <a:t>）非负性，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≥0,</m:t>
                    </m:r>
                  </m:oMath>
                </a14:m>
                <a:r>
                  <a:rPr lang="en-US" altLang="zh-CN" sz="2500" dirty="0"/>
                  <a:t> </a:t>
                </a:r>
                <a:r>
                  <a:rPr lang="zh-CN" altLang="en-US" sz="2500" dirty="0"/>
                  <a:t>且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=0⇔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500" dirty="0"/>
              </a:p>
              <a:p>
                <a:r>
                  <a:rPr lang="zh-CN" altLang="en-US" sz="2500" dirty="0"/>
                  <a:t>则称</a:t>
                </a:r>
                <a14:m>
                  <m:oMath xmlns:m="http://schemas.openxmlformats.org/officeDocument/2006/math">
                    <m:r>
                      <a:rPr lang="en-US" altLang="zh-CN" sz="2500" i="1">
                        <a:latin typeface="Cambria Math" panose="02040503050406030204" pitchFamily="18" charset="0"/>
                      </a:rPr>
                      <m:t>〈</m:t>
                    </m:r>
                    <m:r>
                      <a:rPr lang="en-US" altLang="zh-CN" sz="25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5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500" i="1">
                        <a:latin typeface="Cambria Math" panose="02040503050406030204" pitchFamily="18" charset="0"/>
                      </a:rPr>
                      <m:t>〉</m:t>
                    </m:r>
                  </m:oMath>
                </a14:m>
                <a:r>
                  <a:rPr lang="zh-CN" altLang="en-US" sz="25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500" dirty="0"/>
                  <a:t>与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500" dirty="0"/>
                  <a:t>的</a:t>
                </a:r>
                <a:r>
                  <a:rPr lang="zh-CN" altLang="en-US" sz="2500" b="1" dirty="0"/>
                  <a:t>内积</a:t>
                </a:r>
                <a:r>
                  <a:rPr lang="zh-CN" altLang="en-US" sz="2500" dirty="0"/>
                  <a:t>，定义了内积的实线性空间称为</a:t>
                </a:r>
                <a:r>
                  <a:rPr lang="zh-CN" altLang="en-US" sz="2500" b="1" dirty="0"/>
                  <a:t>欧几里得空间</a:t>
                </a:r>
                <a:r>
                  <a:rPr lang="en-US" altLang="zh-CN" sz="2500" dirty="0"/>
                  <a:t>.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5" y="378261"/>
                <a:ext cx="8477373" cy="3554819"/>
              </a:xfrm>
              <a:prstGeom prst="rect">
                <a:avLst/>
              </a:prstGeom>
              <a:blipFill>
                <a:blip r:embed="rId3"/>
                <a:stretch>
                  <a:fillRect l="-1223" t="-1201" b="-3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09615" y="3961980"/>
                <a:ext cx="8477373" cy="1327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500" dirty="0">
                    <a:solidFill>
                      <a:srgbClr val="C00000"/>
                    </a:solidFill>
                  </a:rPr>
                  <a:t>Cauchy-Schwarz Inequality</a:t>
                </a:r>
                <a:r>
                  <a:rPr lang="zh-CN" altLang="en-US" sz="2500" dirty="0">
                    <a:solidFill>
                      <a:srgbClr val="C00000"/>
                    </a:solidFill>
                  </a:rPr>
                  <a:t>：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〈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〉</m:t>
                          </m:r>
                        </m:e>
                      </m:rad>
                      <m:rad>
                        <m:radPr>
                          <m:degHide m:val="on"/>
                          <m:ctrlPr>
                            <a:rPr lang="en-US" altLang="zh-CN" sz="25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500" i="1">
                              <a:latin typeface="Cambria Math" panose="02040503050406030204" pitchFamily="18" charset="0"/>
                            </a:rPr>
                            <m:t>〈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5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altLang="zh-CN" sz="2500" i="1">
                              <a:latin typeface="Cambria Math" panose="02040503050406030204" pitchFamily="18" charset="0"/>
                            </a:rPr>
                            <m:t>〉</m:t>
                          </m:r>
                        </m:e>
                      </m:rad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等号成立当且仅当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500" dirty="0"/>
                  <a:t>线性相关</a:t>
                </a:r>
                <a:r>
                  <a:rPr lang="en-US" altLang="zh-CN" sz="2500" dirty="0"/>
                  <a:t>.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5" y="3961980"/>
                <a:ext cx="8477373" cy="1327608"/>
              </a:xfrm>
              <a:prstGeom prst="rect">
                <a:avLst/>
              </a:prstGeom>
              <a:blipFill>
                <a:blip r:embed="rId4"/>
                <a:stretch>
                  <a:fillRect l="-1223" t="-3670" b="-100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96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77288" y="382877"/>
                <a:ext cx="8477373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正交向量组：</a:t>
                </a:r>
                <a:r>
                  <a:rPr lang="zh-CN" altLang="en-US" sz="2500" dirty="0"/>
                  <a:t>对于欧式空间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500" dirty="0"/>
                  <a:t>中的一个向量组，如果其中不含零向量，且其中的向量两两正交，则称它为一个</a:t>
                </a:r>
                <a:r>
                  <a:rPr lang="zh-CN" altLang="en-US" sz="2500" b="1" dirty="0"/>
                  <a:t>正交向量组</a:t>
                </a:r>
                <a:r>
                  <a:rPr lang="zh-CN" altLang="en-US" sz="2500" dirty="0"/>
                  <a:t>；如果一个正交向量组中的每个向量都是单位向量，则称它为一个</a:t>
                </a:r>
                <a:r>
                  <a:rPr lang="zh-CN" altLang="en-US" sz="2500" b="1" dirty="0"/>
                  <a:t>正交单位向量组</a:t>
                </a:r>
                <a:r>
                  <a:rPr lang="en-US" altLang="zh-CN" sz="2500" dirty="0"/>
                  <a:t>.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88" y="382877"/>
                <a:ext cx="8477373" cy="1631216"/>
              </a:xfrm>
              <a:prstGeom prst="rect">
                <a:avLst/>
              </a:prstGeom>
              <a:blipFill>
                <a:blip r:embed="rId2"/>
                <a:stretch>
                  <a:fillRect l="-1150" t="-2996" r="-575" b="-8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81907" y="2068513"/>
                <a:ext cx="8477373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正交基、标准正交基：</a:t>
                </a:r>
                <a:r>
                  <a:rPr lang="zh-CN" altLang="en-US" sz="2500" dirty="0"/>
                  <a:t>在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维欧式空间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500" dirty="0"/>
                  <a:t>中，由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个向量组成的正交向量组称为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500" dirty="0"/>
                  <a:t>的</a:t>
                </a:r>
                <a:r>
                  <a:rPr lang="zh-CN" altLang="en-US" sz="2500" b="1" dirty="0"/>
                  <a:t>正交基</a:t>
                </a:r>
                <a:r>
                  <a:rPr lang="zh-CN" altLang="en-US" sz="2500" dirty="0"/>
                  <a:t>，由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个向量组成的正交单位向量组称为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500" dirty="0"/>
                  <a:t>的</a:t>
                </a:r>
                <a:r>
                  <a:rPr lang="zh-CN" altLang="en-US" sz="2500" b="1" dirty="0"/>
                  <a:t>标准正交基</a:t>
                </a:r>
                <a:r>
                  <a:rPr lang="en-US" altLang="zh-CN" sz="2500" dirty="0"/>
                  <a:t>.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07" y="2068513"/>
                <a:ext cx="8477373" cy="1246495"/>
              </a:xfrm>
              <a:prstGeom prst="rect">
                <a:avLst/>
              </a:prstGeom>
              <a:blipFill>
                <a:blip r:embed="rId3"/>
                <a:stretch>
                  <a:fillRect l="-1150" t="-3415" b="-10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77288" y="3393930"/>
                <a:ext cx="8477373" cy="333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定理：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50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维欧式空间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500" dirty="0"/>
                  <a:t>的一个标准正交基，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5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50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500" dirty="0"/>
                  <a:t>中任意的向量，设</a:t>
                </a:r>
                <a:endParaRPr lang="en-US" altLang="zh-CN" sz="2500" dirty="0"/>
              </a:p>
              <a:p>
                <a:r>
                  <a:rPr lang="en-US" altLang="zh-CN" sz="2500" b="0" dirty="0"/>
                  <a:t>     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500" dirty="0"/>
                  <a:t>              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500" b="0" dirty="0"/>
              </a:p>
              <a:p>
                <a:r>
                  <a:rPr lang="zh-CN" altLang="en-US" sz="2500" dirty="0"/>
                  <a:t>则</a:t>
                </a:r>
                <a:endParaRPr lang="en-US" altLang="zh-CN" sz="2500" dirty="0"/>
              </a:p>
              <a:p>
                <a:pPr marL="457200" indent="-457200">
                  <a:buAutoNum type="arabicParenBoth"/>
                </a:pPr>
                <a:r>
                  <a:rPr lang="en-US" altLang="zh-CN" sz="25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〈"/>
                        <m:endChr m:val="〉"/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5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500" i="1">
                        <a:latin typeface="Cambria Math" panose="02040503050406030204" pitchFamily="18" charset="0"/>
                      </a:rPr>
                      <m:t>   ∀</m:t>
                    </m:r>
                    <m:r>
                      <a:rPr lang="en-US" altLang="zh-CN" sz="25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500" i="1">
                        <a:latin typeface="Cambria Math" panose="02040503050406030204" pitchFamily="18" charset="0"/>
                      </a:rPr>
                      <m:t>=1,⋯</m:t>
                    </m:r>
                    <m:r>
                      <a:rPr lang="en-US" altLang="zh-CN" sz="25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500" dirty="0"/>
              </a:p>
              <a:p>
                <a:pPr marL="457200" indent="-457200">
                  <a:buAutoNum type="arabicParenBoth"/>
                </a:pPr>
                <a:r>
                  <a:rPr lang="en-US" altLang="zh-CN" sz="2500" b="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sz="2500" dirty="0"/>
              </a:p>
              <a:p>
                <a:pPr marL="457200" indent="-457200">
                  <a:buAutoNum type="arabicParenBoth"/>
                </a:pPr>
                <a:r>
                  <a:rPr lang="en-US" altLang="zh-CN" sz="2500" dirty="0"/>
                  <a:t>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sz="25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||=</m:t>
                    </m:r>
                    <m:rad>
                      <m:radPr>
                        <m:degHide m:val="on"/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+⋯+</m:t>
                        </m:r>
                        <m:sSubSup>
                          <m:sSubSup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500" dirty="0"/>
              </a:p>
              <a:p>
                <a:pPr marL="457200" indent="-457200">
                  <a:buAutoNum type="arabicParenBoth"/>
                </a:pPr>
                <a:r>
                  <a:rPr lang="en-US" altLang="zh-CN" sz="25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+⋯</m:t>
                        </m:r>
                        <m:sSup>
                          <m:sSup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zh-CN" sz="25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88" y="3393930"/>
                <a:ext cx="8477373" cy="3332322"/>
              </a:xfrm>
              <a:prstGeom prst="rect">
                <a:avLst/>
              </a:prstGeom>
              <a:blipFill>
                <a:blip r:embed="rId4"/>
                <a:stretch>
                  <a:fillRect l="-1438" t="-1465" b="-4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159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77288" y="235089"/>
                <a:ext cx="8477373" cy="3634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5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Gram-Schmidt</a:t>
                </a:r>
                <a:r>
                  <a:rPr lang="zh-CN" altLang="en-US" sz="2500" dirty="0">
                    <a:solidFill>
                      <a:srgbClr val="C00000"/>
                    </a:solidFill>
                  </a:rPr>
                  <a:t>正交化：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〈"/>
                              <m:endChr m:val="〉"/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〈"/>
                              <m:endChr m:val="〉"/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⋯⋯⋯</m:t>
                      </m:r>
                    </m:oMath>
                  </m:oMathPara>
                </a14:m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〈"/>
                              <m:endChr m:val="〉"/>
                              <m:ctrlP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〈"/>
                              <m:endChr m:val="〉"/>
                              <m:ctrlP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altLang="zh-CN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〈"/>
                              <m:endChr m:val="〉"/>
                              <m:ctrlP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〈"/>
                              <m:endChr m:val="〉"/>
                              <m:ctrlP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altLang="zh-CN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−⋯−</m:t>
                      </m:r>
                      <m:f>
                        <m:fPr>
                          <m:ctrlPr>
                            <a:rPr lang="en-US" altLang="zh-CN" sz="2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〈"/>
                              <m:endChr m:val="〉"/>
                              <m:ctrlP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〈"/>
                              <m:endChr m:val="〉"/>
                              <m:ctrlP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sSub>
                        <m:sSubPr>
                          <m:ctrlPr>
                            <a:rPr lang="en-US" altLang="zh-CN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altLang="zh-CN" sz="2500" dirty="0"/>
              </a:p>
              <a:p>
                <a:endParaRPr lang="en-US" altLang="zh-CN" sz="2500" dirty="0"/>
              </a:p>
              <a:p>
                <a:r>
                  <a:rPr lang="zh-CN" altLang="en-US" sz="2500" dirty="0"/>
                  <a:t>典型例子：多项式函数空间的正交基</a:t>
                </a:r>
                <a:endParaRPr lang="en-US" altLang="zh-CN" sz="25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88" y="235089"/>
                <a:ext cx="8477373" cy="3634841"/>
              </a:xfrm>
              <a:prstGeom prst="rect">
                <a:avLst/>
              </a:prstGeom>
              <a:blipFill>
                <a:blip r:embed="rId2"/>
                <a:stretch>
                  <a:fillRect l="-1150" t="-1510" b="-3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09615" y="3915801"/>
                <a:ext cx="8477373" cy="2786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正交矩阵（正交变换）：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zh-CN" sz="2500" b="0" dirty="0"/>
              </a:p>
              <a:p>
                <a:pPr marL="457200" indent="-457200">
                  <a:buAutoNum type="arabicParenBoth"/>
                </a:pPr>
                <a:r>
                  <a:rPr lang="en-US" altLang="zh-CN" sz="2500" b="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5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500" dirty="0"/>
              </a:p>
              <a:p>
                <a:pPr marL="457200" indent="-457200">
                  <a:buAutoNum type="arabicParenBoth"/>
                </a:pPr>
                <a:r>
                  <a:rPr lang="en-US" altLang="zh-CN" sz="25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均为</m:t>
                    </m:r>
                  </m:oMath>
                </a14:m>
                <a:r>
                  <a:rPr lang="zh-CN" altLang="en-US" sz="2500" dirty="0"/>
                  <a:t>正交阵，若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是正交阵</a:t>
                </a:r>
                <a:endParaRPr lang="en-US" altLang="zh-CN" sz="2500" dirty="0"/>
              </a:p>
              <a:p>
                <a:pPr marL="457200" indent="-457200">
                  <a:buAutoNum type="arabicParenBoth"/>
                </a:pPr>
                <a:r>
                  <a:rPr lang="en-US" altLang="zh-CN" sz="25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zh-CN" altLang="en-US" sz="2500" dirty="0"/>
                  <a:t>是正交阵，若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500" dirty="0"/>
                  <a:t>都是正交阵</a:t>
                </a:r>
                <a:endParaRPr lang="en-US" altLang="zh-CN" sz="2500" dirty="0"/>
              </a:p>
              <a:p>
                <a:pPr marL="457200" indent="-457200">
                  <a:buAutoNum type="arabicParenBoth"/>
                </a:pPr>
                <a:endParaRPr lang="en-US" altLang="zh-CN" sz="2500" dirty="0"/>
              </a:p>
              <a:p>
                <a:r>
                  <a:rPr lang="zh-CN" altLang="en-US" sz="2500" dirty="0"/>
                  <a:t>实方阵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为正交阵的充要条件是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的列（行）向量组为标准正交向量组</a:t>
                </a:r>
                <a:endParaRPr lang="en-US" altLang="zh-CN" sz="25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5" y="3915801"/>
                <a:ext cx="8477373" cy="2786340"/>
              </a:xfrm>
              <a:prstGeom prst="rect">
                <a:avLst/>
              </a:prstGeom>
              <a:blipFill>
                <a:blip r:embed="rId3"/>
                <a:stretch>
                  <a:fillRect l="-1439" t="-1532" b="-4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35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09615" y="1514343"/>
                <a:ext cx="8477373" cy="98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C00000"/>
                    </a:solidFill>
                  </a:rPr>
                  <a:t>1</a:t>
                </a:r>
                <a:r>
                  <a:rPr lang="zh-CN" altLang="en-US" sz="2500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sz="2500" dirty="0"/>
                  <a:t>已知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2500" dirty="0"/>
                  <a:t>中向量满足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sz="25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5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altLang="zh-CN" sz="25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lit/>
                      </m:rPr>
                      <a:rPr lang="en-US" altLang="zh-CN" sz="25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500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altLang="zh-CN" sz="2500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lit/>
                      </m:rPr>
                      <a:rPr lang="en-US" altLang="zh-CN" sz="25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|=2</m:t>
                    </m:r>
                  </m:oMath>
                </a14:m>
                <a:r>
                  <a:rPr lang="zh-CN" altLang="en-US" sz="2500" dirty="0"/>
                  <a:t>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zh-CN" altLang="en-US" sz="2500" dirty="0"/>
                  <a:t>，则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sz="2500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m:rPr>
                        <m:lit/>
                      </m:rPr>
                      <a:rPr lang="en-US" altLang="zh-CN" sz="2500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altLang="zh-CN" sz="25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5" y="1514343"/>
                <a:ext cx="8477373" cy="989310"/>
              </a:xfrm>
              <a:prstGeom prst="rect">
                <a:avLst/>
              </a:prstGeom>
              <a:blipFill>
                <a:blip r:embed="rId2"/>
                <a:stretch>
                  <a:fillRect l="-1223" b="-79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74255" y="2844799"/>
                <a:ext cx="7647709" cy="1245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lit/>
                        </m:rP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lit/>
                            </m:r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=4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−12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+9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=28</m:t>
                      </m:r>
                    </m:oMath>
                  </m:oMathPara>
                </a14:m>
                <a:endParaRPr lang="en-US" altLang="zh-CN" sz="2500" dirty="0"/>
              </a:p>
              <a:p>
                <a:pPr algn="ctr"/>
                <a:r>
                  <a:rPr lang="zh-CN" altLang="en-US" sz="2500" dirty="0">
                    <a:solidFill>
                      <a:srgbClr val="C00000"/>
                    </a:solidFill>
                  </a:rPr>
                  <a:t>不要忘记开根号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55" y="2844799"/>
                <a:ext cx="7647709" cy="1245341"/>
              </a:xfrm>
              <a:prstGeom prst="rect">
                <a:avLst/>
              </a:prstGeom>
              <a:blipFill>
                <a:blip r:embed="rId3"/>
                <a:stretch>
                  <a:fillRect b="-11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35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14234" y="179686"/>
                <a:ext cx="8477373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C00000"/>
                    </a:solidFill>
                  </a:rPr>
                  <a:t>2</a:t>
                </a:r>
                <a:r>
                  <a:rPr lang="zh-CN" altLang="en-US" sz="2500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sz="2500" dirty="0"/>
                  <a:t>设线性空间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𝑓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500" dirty="0"/>
                  <a:t>有两组基</a:t>
                </a:r>
                <a:endParaRPr lang="en-US" altLang="zh-CN" sz="2500" dirty="0"/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:1,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500" dirty="0"/>
                  <a:t>,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𝐼𝐼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CN" sz="2500" dirty="0"/>
              </a:p>
              <a:p>
                <a:pPr algn="just"/>
                <a:r>
                  <a:rPr lang="zh-CN" altLang="en-US" sz="2500" dirty="0"/>
                  <a:t>（</a:t>
                </a:r>
                <a:r>
                  <a:rPr lang="en-US" altLang="zh-CN" sz="2500" dirty="0"/>
                  <a:t>1</a:t>
                </a:r>
                <a:r>
                  <a:rPr lang="zh-CN" altLang="en-US" sz="2500" dirty="0"/>
                  <a:t>）求由基</a:t>
                </a:r>
                <a:r>
                  <a:rPr lang="en-US" altLang="zh-CN" sz="2500" dirty="0"/>
                  <a:t>(I)</a:t>
                </a:r>
                <a:r>
                  <a:rPr lang="zh-CN" altLang="en-US" sz="2500" dirty="0"/>
                  <a:t>到基（</a:t>
                </a:r>
                <a:r>
                  <a:rPr lang="en-US" altLang="zh-CN" sz="2500" dirty="0"/>
                  <a:t>II</a:t>
                </a:r>
                <a:r>
                  <a:rPr lang="zh-CN" altLang="en-US" sz="2500" dirty="0"/>
                  <a:t>）的过度矩阵</a:t>
                </a:r>
                <a:endParaRPr lang="en-US" altLang="zh-CN" sz="2500" dirty="0"/>
              </a:p>
              <a:p>
                <a:pPr algn="just"/>
                <a:r>
                  <a:rPr lang="zh-CN" altLang="en-US" sz="2500" dirty="0"/>
                  <a:t>（</a:t>
                </a:r>
                <a:r>
                  <a:rPr lang="en-US" altLang="zh-CN" sz="2500" dirty="0"/>
                  <a:t>2</a:t>
                </a:r>
                <a:r>
                  <a:rPr lang="zh-CN" altLang="en-US" sz="2500" dirty="0"/>
                  <a:t>）求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zh-CN" altLang="en-US" sz="2500" dirty="0"/>
                  <a:t>在基（</a:t>
                </a:r>
                <a:r>
                  <a:rPr lang="en-US" altLang="zh-CN" sz="2500" dirty="0"/>
                  <a:t>II</a:t>
                </a:r>
                <a:r>
                  <a:rPr lang="zh-CN" altLang="en-US" sz="2500" dirty="0"/>
                  <a:t>）下的坐标</a:t>
                </a:r>
                <a:r>
                  <a:rPr lang="en-US" altLang="zh-CN" sz="2500" dirty="0"/>
                  <a:t>.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34" y="179686"/>
                <a:ext cx="8477373" cy="1631216"/>
              </a:xfrm>
              <a:prstGeom prst="rect">
                <a:avLst/>
              </a:prstGeom>
              <a:blipFill>
                <a:blip r:embed="rId2"/>
                <a:stretch>
                  <a:fillRect l="-1150" t="-2612" b="-82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46547" y="1893458"/>
                <a:ext cx="8257308" cy="2927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500" dirty="0">
                    <a:solidFill>
                      <a:srgbClr val="C00000"/>
                    </a:solidFill>
                  </a:rPr>
                  <a:t>解：</a:t>
                </a:r>
                <a:endParaRPr lang="en-US" altLang="zh-CN" sz="2500" dirty="0">
                  <a:solidFill>
                    <a:srgbClr val="C00000"/>
                  </a:solidFill>
                </a:endParaRPr>
              </a:p>
              <a:p>
                <a:pPr algn="just"/>
                <a:r>
                  <a:rPr lang="zh-CN" altLang="en-US" sz="2500" dirty="0"/>
                  <a:t>（</a:t>
                </a:r>
                <a:r>
                  <a:rPr lang="en-US" altLang="zh-CN" sz="2500" dirty="0"/>
                  <a:t>1</a:t>
                </a:r>
                <a:r>
                  <a:rPr lang="zh-CN" altLang="en-US" sz="2500" dirty="0"/>
                  <a:t>）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=(1,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500" dirty="0"/>
              </a:p>
              <a:p>
                <a:pPr algn="just"/>
                <a:r>
                  <a:rPr lang="zh-CN" altLang="en-US" sz="2500" dirty="0"/>
                  <a:t>即由（</a:t>
                </a:r>
                <a:r>
                  <a:rPr lang="en-US" altLang="zh-CN" sz="2500" dirty="0"/>
                  <a:t>I</a:t>
                </a:r>
                <a:r>
                  <a:rPr lang="zh-CN" altLang="en-US" sz="2500" dirty="0"/>
                  <a:t>）到（</a:t>
                </a:r>
                <a:r>
                  <a:rPr lang="en-US" altLang="zh-CN" sz="2500" dirty="0"/>
                  <a:t>II</a:t>
                </a:r>
                <a:r>
                  <a:rPr lang="zh-CN" altLang="en-US" sz="2500" dirty="0"/>
                  <a:t>）的过渡矩阵为</a:t>
                </a:r>
                <a:endParaRPr lang="en-US" altLang="zh-CN" sz="25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47" y="1893458"/>
                <a:ext cx="8257308" cy="2927212"/>
              </a:xfrm>
              <a:prstGeom prst="rect">
                <a:avLst/>
              </a:prstGeom>
              <a:blipFill>
                <a:blip r:embed="rId3"/>
                <a:stretch>
                  <a:fillRect l="-1181" t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51167" y="4826003"/>
                <a:ext cx="825730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500" dirty="0"/>
                  <a:t>（</a:t>
                </a:r>
                <a:r>
                  <a:rPr lang="en-US" altLang="zh-CN" sz="2500" dirty="0"/>
                  <a:t>2</a:t>
                </a:r>
                <a:r>
                  <a:rPr lang="zh-CN" altLang="en-US" sz="2500" dirty="0"/>
                  <a:t>）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500" dirty="0"/>
                  <a:t>在基</a:t>
                </a:r>
                <a:r>
                  <a:rPr lang="en-US" altLang="zh-CN" sz="2500" dirty="0"/>
                  <a:t>(I)</a:t>
                </a:r>
                <a:r>
                  <a:rPr lang="zh-CN" altLang="en-US" sz="2500" dirty="0"/>
                  <a:t>下的坐标为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2,4,4</m:t>
                            </m:r>
                          </m:e>
                        </m:d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500" dirty="0"/>
                  <a:t>，在基</a:t>
                </a:r>
                <a:r>
                  <a:rPr lang="en-US" altLang="zh-CN" sz="2500" dirty="0"/>
                  <a:t>(II)</a:t>
                </a:r>
                <a:r>
                  <a:rPr lang="zh-CN" altLang="en-US" sz="2500" dirty="0"/>
                  <a:t>下的坐标为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zh-CN" sz="25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𝐴𝑌</m:t>
                      </m:r>
                    </m:oMath>
                  </m:oMathPara>
                </a14:m>
                <a:endParaRPr lang="en-US" altLang="zh-CN" sz="2500" dirty="0"/>
              </a:p>
              <a:p>
                <a:pPr algn="just"/>
                <a:r>
                  <a:rPr lang="zh-CN" altLang="en-US" sz="2500" dirty="0"/>
                  <a:t>即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𝐴𝑌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500" dirty="0"/>
                  <a:t>因此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3,1,2</m:t>
                            </m:r>
                          </m:e>
                        </m:d>
                      </m:e>
                      <m:sup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67" y="4826003"/>
                <a:ext cx="8257308" cy="1631216"/>
              </a:xfrm>
              <a:prstGeom prst="rect">
                <a:avLst/>
              </a:prstGeom>
              <a:blipFill>
                <a:blip r:embed="rId4"/>
                <a:stretch>
                  <a:fillRect l="-1256" t="-2996" r="-1182" b="-8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15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766618" y="452572"/>
                <a:ext cx="7638473" cy="5895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5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b="0" dirty="0">
                    <a:solidFill>
                      <a:srgbClr val="C00000"/>
                    </a:solidFill>
                  </a:rPr>
                  <a:t>阶行列式的定义：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b="0" dirty="0"/>
                  <a:t>阶行列式是由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500" b="0" dirty="0"/>
                  <a:t>个数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=1,2,⋯,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500" i="1" dirty="0">
                        <a:latin typeface="Cambria Math" panose="02040503050406030204" pitchFamily="18" charset="0"/>
                      </a:rPr>
                      <m:t>排成</m:t>
                    </m:r>
                  </m:oMath>
                </a14:m>
                <a:r>
                  <a:rPr lang="zh-CN" altLang="en-US" sz="2500" b="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b="0" dirty="0"/>
                  <a:t>行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b="0" dirty="0"/>
                  <a:t>列的算式</a:t>
                </a:r>
                <a:endParaRPr lang="en-US" altLang="zh-CN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500" b="0" dirty="0"/>
              </a:p>
              <a:p>
                <a:r>
                  <a:rPr lang="zh-CN" altLang="en-US" sz="2500" dirty="0"/>
                  <a:t>可简记为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unc>
                          <m:func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500" b="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500" b="0" dirty="0"/>
                  <a:t>或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500" b="0" i="0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500" b="0" dirty="0"/>
                  <a:t>，并用它来表示一个数</a:t>
                </a:r>
                <a:r>
                  <a:rPr lang="en-US" altLang="zh-CN" sz="2500" b="0" dirty="0"/>
                  <a:t>. </a:t>
                </a:r>
                <a:r>
                  <a:rPr lang="zh-CN" altLang="en-US" sz="2500" b="0" dirty="0"/>
                  <a:t>当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500" b="0" dirty="0"/>
                  <a:t>时，规定</a:t>
                </a:r>
                <a:endParaRPr lang="en-US" altLang="zh-CN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altLang="zh-CN" sz="2500" b="0" dirty="0"/>
              </a:p>
              <a:p>
                <a:r>
                  <a:rPr lang="zh-CN" altLang="en-US" sz="2500" dirty="0"/>
                  <a:t>当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=2,3,⋯</m:t>
                    </m:r>
                  </m:oMath>
                </a14:m>
                <a:r>
                  <a:rPr lang="zh-CN" altLang="en-US" sz="2500" b="0" dirty="0"/>
                  <a:t>时，用以下公式递归的定义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b="0" dirty="0"/>
                  <a:t>阶行列式的值为</a:t>
                </a:r>
                <a:endParaRPr lang="en-US" altLang="zh-CN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+⋯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sz="2500" b="0" dirty="0"/>
              </a:p>
              <a:p>
                <a:r>
                  <a:rPr lang="zh-CN" altLang="en-US" sz="2500" b="0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500" b="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8" y="452572"/>
                <a:ext cx="7638473" cy="5895268"/>
              </a:xfrm>
              <a:prstGeom prst="rect">
                <a:avLst/>
              </a:prstGeom>
              <a:blipFill>
                <a:blip r:embed="rId2"/>
                <a:stretch>
                  <a:fillRect l="-1357" t="-724" r="-3591" b="-1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左箭头 2">
            <a:hlinkClick r:id="rId3" action="ppaction://hlinksldjump"/>
          </p:cNvPr>
          <p:cNvSpPr/>
          <p:nvPr/>
        </p:nvSpPr>
        <p:spPr>
          <a:xfrm>
            <a:off x="7961745" y="6197600"/>
            <a:ext cx="803564" cy="3694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981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09615" y="1200303"/>
                <a:ext cx="847737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C00000"/>
                    </a:solidFill>
                  </a:rPr>
                  <a:t>4</a:t>
                </a:r>
                <a:r>
                  <a:rPr lang="zh-CN" altLang="en-US" sz="2500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sz="2500" dirty="0"/>
                  <a:t>正弦函数的集合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𝐴𝑠𝑖𝑛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)|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500" dirty="0"/>
                  <a:t>对于通常的函数加法及数乘构成线性空间？</a:t>
                </a:r>
                <a:endParaRPr lang="en-US" altLang="zh-CN" sz="25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5" y="1200303"/>
                <a:ext cx="8477373" cy="861774"/>
              </a:xfrm>
              <a:prstGeom prst="rect">
                <a:avLst/>
              </a:prstGeom>
              <a:blipFill>
                <a:blip r:embed="rId2"/>
                <a:stretch>
                  <a:fillRect l="-1223" t="-5674" b="-17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23469" y="2137793"/>
                <a:ext cx="8477373" cy="2776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证：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5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5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altLang="zh-CN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5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5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zh-CN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5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5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zh-CN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5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5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zh-CN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𝐴𝑠𝑖𝑛</m:t>
                    </m:r>
                    <m:d>
                      <m:dPr>
                        <m:ctrlP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5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5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500" dirty="0"/>
              </a:p>
              <a:p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5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5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从而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500" dirty="0"/>
                  <a:t>对加法数乘封闭，且是连续函数空间的子集，从而为连续函数空间的子空间</a:t>
                </a:r>
                <a:r>
                  <a:rPr lang="en-US" altLang="zh-CN" sz="2500" dirty="0"/>
                  <a:t>.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69" y="2137793"/>
                <a:ext cx="8477373" cy="2776529"/>
              </a:xfrm>
              <a:prstGeom prst="rect">
                <a:avLst/>
              </a:prstGeom>
              <a:blipFill>
                <a:blip r:embed="rId3"/>
                <a:stretch>
                  <a:fillRect l="-1222" t="-1758" r="-719"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54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09615" y="424453"/>
                <a:ext cx="8477373" cy="3280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特征值与特征向量：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500" dirty="0"/>
                  <a:t>是一个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阶矩阵，如果有一个复数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500" dirty="0"/>
                  <a:t>及一个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维非零列向量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500" dirty="0"/>
                  <a:t>，使得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或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则称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500" dirty="0"/>
                  <a:t>为矩阵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的一个</a:t>
                </a:r>
                <a:r>
                  <a:rPr lang="zh-CN" altLang="en-US" sz="2500" b="1" dirty="0"/>
                  <a:t>特征值</a:t>
                </a:r>
                <a:r>
                  <a:rPr lang="zh-CN" altLang="en-US" sz="2500" dirty="0"/>
                  <a:t>，称非零列向量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5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的对应于（或属于）特征值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500" dirty="0"/>
                  <a:t>的</a:t>
                </a:r>
                <a:r>
                  <a:rPr lang="zh-CN" altLang="en-US" sz="2500" b="1" dirty="0"/>
                  <a:t>特征向量</a:t>
                </a:r>
                <a:r>
                  <a:rPr lang="en-US" altLang="zh-CN" sz="2500" dirty="0"/>
                  <a:t>.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5" y="424453"/>
                <a:ext cx="8477373" cy="3280706"/>
              </a:xfrm>
              <a:prstGeom prst="rect">
                <a:avLst/>
              </a:prstGeom>
              <a:blipFill>
                <a:blip r:embed="rId2"/>
                <a:stretch>
                  <a:fillRect l="-1223" t="-743" b="-3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14237" y="3726454"/>
                <a:ext cx="8477373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特征方程、特征多项式、特征子空间：</a:t>
                </a:r>
                <a:r>
                  <a:rPr lang="zh-CN" altLang="en-US" sz="2500" dirty="0"/>
                  <a:t>称关于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500" dirty="0"/>
                  <a:t>的一元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次</m:t>
                    </m:r>
                  </m:oMath>
                </a14:m>
                <a:r>
                  <a:rPr lang="zh-CN" altLang="en-US" sz="2500" dirty="0"/>
                  <a:t>代数方程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500" b="0" i="0" dirty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为矩阵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的</a:t>
                </a:r>
                <a:r>
                  <a:rPr lang="zh-CN" altLang="en-US" sz="2500" b="1" dirty="0"/>
                  <a:t>特征方程</a:t>
                </a:r>
                <a:r>
                  <a:rPr lang="zh-CN" altLang="en-US" sz="2500" dirty="0"/>
                  <a:t>；称一元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次</m:t>
                    </m:r>
                  </m:oMath>
                </a14:m>
                <a:r>
                  <a:rPr lang="zh-CN" altLang="en-US" sz="2500" dirty="0"/>
                  <a:t>多项式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500" b="0" i="0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5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的</a:t>
                </a:r>
                <a:r>
                  <a:rPr lang="zh-CN" altLang="en-US" sz="2500" b="1" dirty="0"/>
                  <a:t>特征多项式</a:t>
                </a:r>
                <a:r>
                  <a:rPr lang="zh-CN" altLang="en-US" sz="2500" dirty="0"/>
                  <a:t>；若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5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的特征值，则称齐次线性方程组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的解空间为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500" dirty="0"/>
                  <a:t>的</a:t>
                </a:r>
                <a:r>
                  <a:rPr lang="zh-CN" altLang="en-US" sz="2500" b="1" dirty="0"/>
                  <a:t>特征子空间</a:t>
                </a:r>
                <a:r>
                  <a:rPr lang="zh-CN" altLang="en-US" sz="2500" dirty="0"/>
                  <a:t>，并记为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US" altLang="zh-CN" sz="2500" dirty="0"/>
                  <a:t>.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37" y="3726454"/>
                <a:ext cx="8477373" cy="2015936"/>
              </a:xfrm>
              <a:prstGeom prst="rect">
                <a:avLst/>
              </a:prstGeom>
              <a:blipFill>
                <a:blip r:embed="rId3"/>
                <a:stretch>
                  <a:fillRect l="-1150" t="-2115" r="-1006" b="-6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481907" y="5707647"/>
            <a:ext cx="84773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rgbClr val="C00000"/>
                </a:solidFill>
              </a:rPr>
              <a:t>代数重数，几何重数：</a:t>
            </a:r>
            <a:r>
              <a:rPr lang="zh-CN" altLang="en-US" sz="2500" dirty="0"/>
              <a:t>特征多项式中根的重数称为代数重数；特征子空间的维数称为几何重数</a:t>
            </a:r>
            <a:r>
              <a:rPr lang="en-US" altLang="zh-CN" sz="2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522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09615" y="424453"/>
                <a:ext cx="8477373" cy="3245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求解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>
                    <a:solidFill>
                      <a:srgbClr val="C00000"/>
                    </a:solidFill>
                  </a:rPr>
                  <a:t>阶矩阵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>
                    <a:solidFill>
                      <a:srgbClr val="C00000"/>
                    </a:solidFill>
                  </a:rPr>
                  <a:t>的特征值、特征向量的一般步骤：</a:t>
                </a:r>
                <a:endParaRPr lang="en-US" altLang="zh-CN" sz="2500" dirty="0"/>
              </a:p>
              <a:p>
                <a:r>
                  <a:rPr lang="en-US" altLang="zh-CN" sz="2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1</a:t>
                </a:r>
                <a:r>
                  <a:rPr lang="en-US" altLang="zh-CN" sz="2500" dirty="0"/>
                  <a:t>. </a:t>
                </a:r>
                <a:r>
                  <a:rPr lang="zh-CN" altLang="en-US" sz="2500" dirty="0"/>
                  <a:t>求出特征方程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5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的全部根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500" dirty="0"/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50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的全部特征值</a:t>
                </a:r>
                <a:endParaRPr lang="en-US" altLang="zh-CN" sz="2500" dirty="0"/>
              </a:p>
              <a:p>
                <a:r>
                  <a:rPr lang="en-US" altLang="zh-CN" sz="2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2</a:t>
                </a:r>
                <a:r>
                  <a:rPr lang="en-US" altLang="zh-CN" sz="2500" dirty="0"/>
                  <a:t>. </a:t>
                </a:r>
                <a:r>
                  <a:rPr lang="zh-CN" altLang="en-US" sz="2500" dirty="0"/>
                  <a:t>对于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的特征值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500" dirty="0"/>
                  <a:t>，求出齐次线性方程组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的基础解系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,⋯,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则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的属于特征值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5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500" dirty="0"/>
                  <a:t>全部特征向量为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25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5" y="424453"/>
                <a:ext cx="8477373" cy="3245184"/>
              </a:xfrm>
              <a:prstGeom prst="rect">
                <a:avLst/>
              </a:prstGeom>
              <a:blipFill>
                <a:blip r:embed="rId2"/>
                <a:stretch>
                  <a:fillRect l="-3453" t="-1504" r="-4892" b="-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14234" y="3791121"/>
                <a:ext cx="8477373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性质：</a:t>
                </a:r>
                <a:endParaRPr lang="en-US" altLang="zh-CN" sz="2500" dirty="0"/>
              </a:p>
              <a:p>
                <a:pPr marL="457200" indent="-457200">
                  <a:buAutoNum type="arabicPeriod"/>
                </a:pPr>
                <a:r>
                  <a:rPr lang="zh-CN" altLang="en-US" sz="2500" dirty="0"/>
                  <a:t>属于不同特征值的特征向量线性无关</a:t>
                </a:r>
                <a:endParaRPr lang="en-US" altLang="zh-CN" sz="2500" dirty="0"/>
              </a:p>
              <a:p>
                <a:pPr marL="457200" indent="-457200">
                  <a:buAutoNum type="arabicPeriod"/>
                </a:pPr>
                <a:r>
                  <a:rPr lang="zh-CN" altLang="en-US" sz="2500" dirty="0"/>
                  <a:t>对于任何多项式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5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500" dirty="0"/>
                  <a:t>为矩阵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500" dirty="0"/>
                  <a:t>的一个特征值</a:t>
                </a:r>
                <a:endParaRPr lang="en-US" altLang="zh-CN" sz="2500" dirty="0"/>
              </a:p>
              <a:p>
                <a:pPr marL="457200" indent="-457200">
                  <a:buAutoNum type="arabicPeriod"/>
                </a:pPr>
                <a:r>
                  <a:rPr lang="zh-CN" altLang="en-US" sz="2500" dirty="0"/>
                  <a:t>矩阵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的任何特征值的几何重数不大于其代数重数</a:t>
                </a:r>
                <a:endParaRPr lang="en-US" altLang="zh-CN" sz="25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34" y="3791121"/>
                <a:ext cx="8477373" cy="2015936"/>
              </a:xfrm>
              <a:prstGeom prst="rect">
                <a:avLst/>
              </a:prstGeom>
              <a:blipFill>
                <a:blip r:embed="rId3"/>
                <a:stretch>
                  <a:fillRect l="-1438" t="-2417" b="-7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58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14234" y="327484"/>
                <a:ext cx="8477373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相似矩阵：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500" dirty="0"/>
                  <a:t>都是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阶矩阵，如果存在一个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阶可逆矩阵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500" dirty="0"/>
                  <a:t>，使得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则称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相似与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500" dirty="0"/>
                  <a:t>，记为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500" dirty="0"/>
                  <a:t>；如果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与一个对角形矩阵相似，则称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可相似对角化，简称为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可对角化</a:t>
                </a:r>
                <a:r>
                  <a:rPr lang="en-US" altLang="zh-CN" sz="2500" dirty="0"/>
                  <a:t>.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34" y="327484"/>
                <a:ext cx="8477373" cy="2015936"/>
              </a:xfrm>
              <a:prstGeom prst="rect">
                <a:avLst/>
              </a:prstGeom>
              <a:blipFill>
                <a:blip r:embed="rId2"/>
                <a:stretch>
                  <a:fillRect l="-1150" t="-2424" r="-4889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09616" y="2290212"/>
                <a:ext cx="8477373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性质：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相似</m:t>
                    </m:r>
                  </m:oMath>
                </a14:m>
                <a:r>
                  <a:rPr lang="zh-CN" altLang="en-US" sz="2500" dirty="0"/>
                  <a:t>，则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1</a:t>
                </a:r>
                <a:r>
                  <a:rPr lang="zh-CN" altLang="en-US" sz="2500" dirty="0"/>
                  <a:t>）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5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500" b="0" i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2</a:t>
                </a:r>
                <a:r>
                  <a:rPr lang="zh-CN" altLang="en-US" sz="2500" dirty="0"/>
                  <a:t>）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3</a:t>
                </a:r>
                <a:r>
                  <a:rPr lang="zh-CN" altLang="en-US" sz="2500" dirty="0"/>
                  <a:t>）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500" dirty="0"/>
                  <a:t>有相同的特征多项式，有相同的特征值</a:t>
                </a:r>
                <a:endParaRPr lang="en-US" altLang="zh-CN" sz="25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6" y="2290212"/>
                <a:ext cx="8477373" cy="1631216"/>
              </a:xfrm>
              <a:prstGeom prst="rect">
                <a:avLst/>
              </a:prstGeom>
              <a:blipFill>
                <a:blip r:embed="rId3"/>
                <a:stretch>
                  <a:fillRect l="-1223" t="-2996" b="-8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09615" y="3921428"/>
                <a:ext cx="8477373" cy="1634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可对角化的条件：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可对角化</m:t>
                    </m:r>
                  </m:oMath>
                </a14:m>
                <a:r>
                  <a:rPr lang="zh-CN" altLang="en-US" sz="2500" dirty="0"/>
                  <a:t>的条件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1</a:t>
                </a:r>
                <a:r>
                  <a:rPr lang="zh-CN" altLang="en-US" sz="2500" dirty="0"/>
                  <a:t>）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有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个线性线性无关的特征向量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2</a:t>
                </a:r>
                <a:r>
                  <a:rPr lang="zh-CN" altLang="en-US" sz="2500" dirty="0"/>
                  <a:t>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5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zh-CN" altLang="en-US" sz="2500" dirty="0"/>
                  <a:t>有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个互不相同的特征值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3</a:t>
                </a:r>
                <a:r>
                  <a:rPr lang="zh-CN" altLang="en-US" sz="2500" dirty="0"/>
                  <a:t>）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的每个特征值的代数重数与几何重数相同</a:t>
                </a:r>
                <a:endParaRPr lang="en-US" altLang="zh-CN" sz="25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5" y="3921428"/>
                <a:ext cx="8477373" cy="1634422"/>
              </a:xfrm>
              <a:prstGeom prst="rect">
                <a:avLst/>
              </a:prstGeom>
              <a:blipFill>
                <a:blip r:embed="rId4"/>
                <a:stretch>
                  <a:fillRect l="-1223" t="-2239" b="-82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3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09615" y="753347"/>
                <a:ext cx="8477373" cy="2404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实对称矩阵：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可对角化</m:t>
                    </m:r>
                  </m:oMath>
                </a14:m>
                <a:r>
                  <a:rPr lang="zh-CN" altLang="en-US" sz="2500" dirty="0"/>
                  <a:t>的条件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1</a:t>
                </a:r>
                <a:r>
                  <a:rPr lang="zh-CN" altLang="en-US" sz="2500" dirty="0"/>
                  <a:t>）</a:t>
                </a:r>
                <a14:m>
                  <m:oMath xmlns:m="http://schemas.openxmlformats.org/officeDocument/2006/math">
                    <m:r>
                      <a:rPr lang="zh-CN" altLang="en-US" sz="2500" b="0" i="1" smtClean="0">
                        <a:latin typeface="Cambria Math" panose="02040503050406030204" pitchFamily="18" charset="0"/>
                      </a:rPr>
                      <m:t>实对称</m:t>
                    </m:r>
                  </m:oMath>
                </a14:m>
                <a:r>
                  <a:rPr lang="zh-CN" altLang="en-US" sz="2500" dirty="0"/>
                  <a:t>矩阵的特征值都是实数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2</a:t>
                </a:r>
                <a:r>
                  <a:rPr lang="zh-CN" altLang="en-US" sz="2500" dirty="0"/>
                  <a:t>）</a:t>
                </a:r>
                <a14:m>
                  <m:oMath xmlns:m="http://schemas.openxmlformats.org/officeDocument/2006/math">
                    <m:r>
                      <a:rPr lang="zh-CN" altLang="en-US" sz="2500" b="0" i="1" smtClean="0">
                        <a:latin typeface="Cambria Math" panose="02040503050406030204" pitchFamily="18" charset="0"/>
                      </a:rPr>
                      <m:t>不同</m:t>
                    </m:r>
                  </m:oMath>
                </a14:m>
                <a:r>
                  <a:rPr lang="zh-CN" altLang="en-US" sz="2500" dirty="0"/>
                  <a:t>特征值对应的特征向量正交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3</a:t>
                </a:r>
                <a:r>
                  <a:rPr lang="zh-CN" altLang="en-US" sz="2500" dirty="0"/>
                  <a:t>）必存在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阶正交阵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500" dirty="0"/>
                  <a:t>，使得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500" dirty="0"/>
                  <a:t>为对角矩阵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4</a:t>
                </a:r>
                <a:r>
                  <a:rPr lang="zh-CN" altLang="en-US" sz="2500" dirty="0"/>
                  <a:t>）实对称矩阵每个特征值的代数重数和几何重数必相等</a:t>
                </a:r>
                <a:endParaRPr lang="en-US" altLang="zh-CN" sz="25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5" y="753347"/>
                <a:ext cx="8477373" cy="2404826"/>
              </a:xfrm>
              <a:prstGeom prst="rect">
                <a:avLst/>
              </a:prstGeom>
              <a:blipFill>
                <a:blip r:embed="rId2"/>
                <a:stretch>
                  <a:fillRect l="-1223" t="-1777" b="-53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750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09615" y="356186"/>
                <a:ext cx="8477373" cy="1879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C00000"/>
                    </a:solidFill>
                  </a:rPr>
                  <a:t>1</a:t>
                </a:r>
                <a:r>
                  <a:rPr lang="zh-CN" altLang="en-US" sz="2500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5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有特征值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=6, 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zh-CN" altLang="en-US" sz="2500" dirty="0"/>
                  <a:t>，且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有</a:t>
                </a:r>
                <a:r>
                  <a:rPr lang="en-US" altLang="zh-CN" sz="2500" dirty="0"/>
                  <a:t>3</a:t>
                </a:r>
                <a:r>
                  <a:rPr lang="zh-CN" altLang="en-US" sz="2500" dirty="0"/>
                  <a:t>个线性无关的特征向量，则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500" dirty="0"/>
                  <a:t>等于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A</a:t>
                </a:r>
                <a:r>
                  <a:rPr lang="zh-CN" altLang="en-US" sz="2500" dirty="0"/>
                  <a:t>）</a:t>
                </a:r>
                <a:r>
                  <a:rPr lang="en-US" altLang="zh-CN" sz="2500" dirty="0"/>
                  <a:t>2</a:t>
                </a:r>
                <a:r>
                  <a:rPr lang="zh-CN" altLang="en-US" sz="2500" dirty="0"/>
                  <a:t>     （</a:t>
                </a:r>
                <a:r>
                  <a:rPr lang="en-US" altLang="zh-CN" sz="2500" dirty="0"/>
                  <a:t>B</a:t>
                </a:r>
                <a:r>
                  <a:rPr lang="zh-CN" altLang="en-US" sz="2500" dirty="0"/>
                  <a:t>）</a:t>
                </a:r>
                <a:r>
                  <a:rPr lang="en-US" altLang="zh-CN" sz="2500" dirty="0"/>
                  <a:t>-2       </a:t>
                </a:r>
                <a:r>
                  <a:rPr lang="zh-CN" altLang="en-US" sz="2500" dirty="0"/>
                  <a:t>（</a:t>
                </a:r>
                <a:r>
                  <a:rPr lang="en-US" altLang="zh-CN" sz="2500" dirty="0"/>
                  <a:t>C</a:t>
                </a:r>
                <a:r>
                  <a:rPr lang="zh-CN" altLang="en-US" sz="2500" dirty="0"/>
                  <a:t>）</a:t>
                </a:r>
                <a:r>
                  <a:rPr lang="en-US" altLang="zh-CN" sz="2500" dirty="0"/>
                  <a:t>4        </a:t>
                </a:r>
                <a:r>
                  <a:rPr lang="zh-CN" altLang="en-US" sz="2500" dirty="0"/>
                  <a:t>（</a:t>
                </a:r>
                <a:r>
                  <a:rPr lang="en-US" altLang="zh-CN" sz="2500" dirty="0"/>
                  <a:t>D</a:t>
                </a:r>
                <a:r>
                  <a:rPr lang="zh-CN" altLang="en-US" sz="2500" dirty="0"/>
                  <a:t>）</a:t>
                </a:r>
                <a:r>
                  <a:rPr lang="en-US" altLang="zh-CN" sz="2500" dirty="0"/>
                  <a:t>-4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5" y="356186"/>
                <a:ext cx="8477373" cy="1879169"/>
              </a:xfrm>
              <a:prstGeom prst="rect">
                <a:avLst/>
              </a:prstGeom>
              <a:blipFill>
                <a:blip r:embed="rId2"/>
                <a:stretch>
                  <a:fillRect l="-1223" r="-4892" b="-67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23472" y="2235779"/>
                <a:ext cx="8477373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C00000"/>
                    </a:solidFill>
                  </a:rPr>
                  <a:t>2</a:t>
                </a:r>
                <a:r>
                  <a:rPr lang="zh-CN" altLang="en-US" sz="2500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阶</m:t>
                    </m:r>
                  </m:oMath>
                </a14:m>
                <a:r>
                  <a:rPr lang="zh-CN" altLang="en-US" sz="2500" dirty="0"/>
                  <a:t>方阵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满足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=1,2,3)</m:t>
                    </m:r>
                  </m:oMath>
                </a14:m>
                <a:r>
                  <a:rPr lang="zh-CN" altLang="en-US" sz="2500" dirty="0"/>
                  <a:t>，其中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1,2,2</m:t>
                              </m:r>
                            </m:e>
                          </m:d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2,−2,1</m:t>
                              </m:r>
                            </m:e>
                          </m:d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−2,−1,2</m:t>
                              </m:r>
                            </m:e>
                          </m:d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求矩阵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sz="25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72" y="2235779"/>
                <a:ext cx="8477373" cy="1246495"/>
              </a:xfrm>
              <a:prstGeom prst="rect">
                <a:avLst/>
              </a:prstGeom>
              <a:blipFill>
                <a:blip r:embed="rId3"/>
                <a:stretch>
                  <a:fillRect l="-1222" t="-3922" b="-11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18854" y="3616619"/>
                <a:ext cx="8477373" cy="2679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解：</a:t>
                </a:r>
                <a:r>
                  <a:rPr lang="zh-CN" altLang="en-US" sz="2500" dirty="0"/>
                  <a:t>由于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500" dirty="0"/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500" dirty="0"/>
                  <a:t>均不为零向量，从而有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1,2,3</m:t>
                    </m:r>
                  </m:oMath>
                </a14:m>
                <a:r>
                  <a:rPr lang="zh-CN" altLang="en-US" sz="25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的三个特征向量</a:t>
                </a:r>
                <a:r>
                  <a:rPr lang="en-US" altLang="zh-CN" sz="2500" dirty="0"/>
                  <a:t>.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相似与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5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zh-CN" sz="25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1,2,3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2500" dirty="0"/>
                  <a:t> </a:t>
                </a:r>
                <a:r>
                  <a:rPr lang="zh-CN" altLang="en-US" sz="250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500" dirty="0"/>
                  <a:t>，有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500" b="0" i="0" smtClean="0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𝑃𝐷</m:t>
                      </m:r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5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54" y="3616619"/>
                <a:ext cx="8477373" cy="2679260"/>
              </a:xfrm>
              <a:prstGeom prst="rect">
                <a:avLst/>
              </a:prstGeom>
              <a:blipFill>
                <a:blip r:embed="rId4"/>
                <a:stretch>
                  <a:fillRect l="-1150" t="-1591" r="-4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115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17255" y="337708"/>
                <a:ext cx="8477373" cy="1248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C00000"/>
                    </a:solidFill>
                  </a:rPr>
                  <a:t>3</a:t>
                </a:r>
                <a:r>
                  <a:rPr lang="zh-CN" altLang="en-US" sz="2500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500" dirty="0"/>
                  <a:t>均为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阶矩阵，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有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个不同的特征值，证明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1</a:t>
                </a:r>
                <a:r>
                  <a:rPr lang="zh-CN" altLang="en-US" sz="2500" dirty="0"/>
                  <a:t>）若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𝐵𝐴</m:t>
                    </m:r>
                  </m:oMath>
                </a14:m>
                <a:r>
                  <a:rPr lang="zh-CN" altLang="en-US" sz="2500" dirty="0"/>
                  <a:t>，则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500" dirty="0"/>
                  <a:t>相似于对角阵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2</a:t>
                </a:r>
                <a:r>
                  <a:rPr lang="zh-CN" altLang="en-US" sz="2500" dirty="0"/>
                  <a:t>）若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的特征向量也是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500" dirty="0"/>
                  <a:t>的特征向量，则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𝐵𝐴</m:t>
                    </m:r>
                  </m:oMath>
                </a14:m>
                <a:endParaRPr lang="en-US" altLang="zh-CN" sz="25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55" y="337708"/>
                <a:ext cx="8477373" cy="1248419"/>
              </a:xfrm>
              <a:prstGeom prst="rect">
                <a:avLst/>
              </a:prstGeom>
              <a:blipFill>
                <a:blip r:embed="rId2"/>
                <a:stretch>
                  <a:fillRect l="-1150" t="-2927" b="-10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36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09615" y="753347"/>
                <a:ext cx="8477373" cy="5149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实二次型：</a:t>
                </a:r>
                <a:r>
                  <a:rPr lang="zh-CN" altLang="en-US" sz="2500" dirty="0"/>
                  <a:t>关于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个变量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500" dirty="0"/>
                  <a:t>的二次齐次多项式函数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+⋯+2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𝑛𝑛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2500" dirty="0"/>
              </a:p>
              <a:p>
                <a:endParaRPr lang="en-US" altLang="zh-CN" sz="2500" dirty="0"/>
              </a:p>
              <a:p>
                <a:r>
                  <a:rPr lang="zh-CN" altLang="en-US" sz="2500" dirty="0"/>
                  <a:t>矩阵表示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5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5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5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500" b="0" i="0" smtClean="0">
                        <a:latin typeface="Cambria Math" panose="02040503050406030204" pitchFamily="18" charset="0"/>
                      </a:rPr>
                      <m:t>Ax</m:t>
                    </m:r>
                  </m:oMath>
                </a14:m>
                <a:endParaRPr lang="en-US" altLang="zh-CN" sz="2500" dirty="0"/>
              </a:p>
              <a:p>
                <a:endParaRPr lang="en-US" altLang="zh-CN" sz="2500" dirty="0"/>
              </a:p>
              <a:p>
                <a:r>
                  <a:rPr lang="zh-CN" altLang="en-US" sz="2500" dirty="0"/>
                  <a:t>标准型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Sup>
                      <m:sSub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sz="2500" dirty="0"/>
              </a:p>
              <a:p>
                <a:endParaRPr lang="en-US" altLang="zh-CN" sz="2500" dirty="0"/>
              </a:p>
              <a:p>
                <a:r>
                  <a:rPr lang="zh-CN" altLang="en-US" sz="2500" dirty="0"/>
                  <a:t>化二次型为标准型（对称矩阵的对角化，配方法）</a:t>
                </a:r>
                <a:endParaRPr lang="en-US" altLang="zh-CN" sz="2500" dirty="0"/>
              </a:p>
              <a:p>
                <a:endParaRPr lang="en-US" altLang="zh-CN" sz="2500" dirty="0"/>
              </a:p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合同变换：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𝐴𝐶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zh-CN" sz="2500" dirty="0"/>
              </a:p>
              <a:p>
                <a:endParaRPr lang="en-US" altLang="zh-CN" sz="2500" dirty="0"/>
              </a:p>
              <a:p>
                <a:r>
                  <a:rPr lang="zh-CN" altLang="en-US" sz="2500" dirty="0"/>
                  <a:t>规范形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+⋯+</m:t>
                    </m:r>
                    <m:sSubSup>
                      <m:sSub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−⋯</m:t>
                    </m:r>
                    <m:sSubSup>
                      <m:sSub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sz="25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5" y="753347"/>
                <a:ext cx="8477373" cy="5149358"/>
              </a:xfrm>
              <a:prstGeom prst="rect">
                <a:avLst/>
              </a:prstGeom>
              <a:blipFill>
                <a:blip r:embed="rId2"/>
                <a:stretch>
                  <a:fillRect l="-1223" t="-948" b="-1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649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71055" y="378691"/>
                <a:ext cx="8285018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正定二次型：</a:t>
                </a:r>
                <a14:m>
                  <m:oMath xmlns:m="http://schemas.openxmlformats.org/officeDocument/2006/math">
                    <m:r>
                      <a:rPr lang="en-US" altLang="zh-CN" sz="25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5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500" i="1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i="1">
                        <a:latin typeface="Cambria Math" panose="02040503050406030204" pitchFamily="18" charset="0"/>
                      </a:rPr>
                      <m:t>&gt;0</m:t>
                    </m:r>
                    <m:d>
                      <m:d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d>
                  </m:oMath>
                </a14:m>
                <a:endParaRPr lang="en-US" altLang="zh-CN" sz="2500" dirty="0"/>
              </a:p>
              <a:p>
                <a:endParaRPr lang="en-US" altLang="zh-CN" sz="2500" dirty="0"/>
              </a:p>
              <a:p>
                <a:r>
                  <a:rPr lang="zh-CN" altLang="en-US" sz="2500" b="0" dirty="0">
                    <a:solidFill>
                      <a:srgbClr val="C00000"/>
                    </a:solidFill>
                  </a:rPr>
                  <a:t>定理：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阶实对称矩阵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为正定矩阵的充要条件是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的所有特征值大于零</a:t>
                </a:r>
                <a:r>
                  <a:rPr lang="en-US" altLang="zh-CN" sz="2500" dirty="0"/>
                  <a:t>.</a:t>
                </a:r>
              </a:p>
              <a:p>
                <a:endParaRPr lang="en-US" altLang="zh-CN" sz="2500" dirty="0"/>
              </a:p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定理：</a:t>
                </a:r>
                <a14:m>
                  <m:oMath xmlns:m="http://schemas.openxmlformats.org/officeDocument/2006/math">
                    <m:r>
                      <a:rPr lang="en-US" altLang="zh-CN" sz="25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500" i="1" smtClean="0">
                        <a:latin typeface="Cambria Math" panose="02040503050406030204" pitchFamily="18" charset="0"/>
                      </a:rPr>
                      <m:t>元</m:t>
                    </m:r>
                  </m:oMath>
                </a14:m>
                <a:r>
                  <a:rPr lang="zh-CN" altLang="en-US" sz="2500" dirty="0"/>
                  <a:t>二次型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500" dirty="0"/>
                  <a:t>为正定矩阵的充要条件是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500" dirty="0"/>
                  <a:t>的正惯性指数为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；各阶顺序主子式大于零</a:t>
                </a:r>
                <a:endParaRPr lang="en-US" altLang="zh-CN" sz="2500" dirty="0"/>
              </a:p>
              <a:p>
                <a:endParaRPr lang="en-US" altLang="zh-CN" sz="2500" dirty="0"/>
              </a:p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定理：</a:t>
                </a:r>
                <a:r>
                  <a:rPr lang="zh-CN" altLang="en-US" sz="2500" dirty="0"/>
                  <a:t>实对称矩阵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为正定矩阵的充要条件是存在可逆矩阵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500" dirty="0"/>
                  <a:t>，使得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altLang="zh-CN" sz="2500" dirty="0"/>
              </a:p>
              <a:p>
                <a:endParaRPr lang="en-US" altLang="zh-CN" sz="2500" dirty="0"/>
              </a:p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定理：</a:t>
                </a:r>
                <a:r>
                  <a:rPr lang="zh-CN" altLang="en-US" sz="2500" dirty="0"/>
                  <a:t>正定矩阵的行列式大于零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55" y="378691"/>
                <a:ext cx="8285018" cy="4708981"/>
              </a:xfrm>
              <a:prstGeom prst="rect">
                <a:avLst/>
              </a:prstGeom>
              <a:blipFill>
                <a:blip r:embed="rId2"/>
                <a:stretch>
                  <a:fillRect l="-1177" t="-906" b="-21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5106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71055" y="378691"/>
                <a:ext cx="8285018" cy="24147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C00000"/>
                    </a:solidFill>
                  </a:rPr>
                  <a:t>1</a:t>
                </a:r>
                <a:r>
                  <a:rPr lang="zh-CN" altLang="en-US" sz="2500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sz="2500" dirty="0"/>
                  <a:t>已知二次型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=2</m:t>
                      </m:r>
                      <m:sSubSup>
                        <m:sSub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+3</m:t>
                      </m:r>
                      <m:sSubSup>
                        <m:sSub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+3</m:t>
                      </m:r>
                      <m:sSubSup>
                        <m:sSub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1</a:t>
                </a:r>
                <a:r>
                  <a:rPr lang="zh-CN" altLang="en-US" sz="2500" dirty="0"/>
                  <a:t>）若此二次型正定，求参数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500" dirty="0"/>
                  <a:t>的范围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2</a:t>
                </a:r>
                <a:r>
                  <a:rPr lang="zh-CN" altLang="en-US" sz="2500" dirty="0"/>
                  <a:t>）若此二次型通过正交变换化成标准形方程为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+2</m:t>
                      </m:r>
                      <m:sSubSup>
                        <m:sSub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+5</m:t>
                      </m:r>
                      <m:sSubSup>
                        <m:sSub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求参数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500" dirty="0"/>
                  <a:t>的取值及所用的正交变换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55" y="378691"/>
                <a:ext cx="8285018" cy="2414764"/>
              </a:xfrm>
              <a:prstGeom prst="rect">
                <a:avLst/>
              </a:prstGeom>
              <a:blipFill>
                <a:blip r:embed="rId2"/>
                <a:stretch>
                  <a:fillRect l="-1177" t="-1768" b="-5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75672" y="2830947"/>
                <a:ext cx="8285018" cy="3418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解：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1</a:t>
                </a:r>
                <a:r>
                  <a:rPr lang="zh-CN" altLang="en-US" sz="2500" dirty="0"/>
                  <a:t>）二次型对应的矩阵为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500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的顺序主子式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5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=2,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5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zh-CN" altLang="en-US" sz="2500" dirty="0"/>
                  <a:t>，从而需要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=2(9−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)&gt;0</m:t>
                    </m:r>
                  </m:oMath>
                </a14:m>
                <a:r>
                  <a:rPr lang="zh-CN" altLang="en-US" sz="2500" dirty="0"/>
                  <a:t>，即：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&lt;3</m:t>
                    </m:r>
                  </m:oMath>
                </a14:m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2</a:t>
                </a:r>
                <a:r>
                  <a:rPr lang="zh-CN" altLang="en-US" sz="2500" dirty="0"/>
                  <a:t>）经正交变换化为标准型，矩阵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的特征值为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=2,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500" dirty="0"/>
                  <a:t>因此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500" b="0" i="0" dirty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zh-CN" altLang="en-US" sz="2500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500" dirty="0"/>
                  <a:t>从而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72" y="2830947"/>
                <a:ext cx="8285018" cy="3418115"/>
              </a:xfrm>
              <a:prstGeom prst="rect">
                <a:avLst/>
              </a:prstGeom>
              <a:blipFill>
                <a:blip r:embed="rId3"/>
                <a:stretch>
                  <a:fillRect l="-1177" t="-1248" b="-3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52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28073" y="674258"/>
                <a:ext cx="8063345" cy="243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/>
                  <a:t>对角行列式</a:t>
                </a:r>
                <a:endParaRPr lang="en-US" altLang="zh-CN" sz="2500" dirty="0"/>
              </a:p>
              <a:p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73" y="674258"/>
                <a:ext cx="8063345" cy="2435539"/>
              </a:xfrm>
              <a:prstGeom prst="rect">
                <a:avLst/>
              </a:prstGeom>
              <a:blipFill>
                <a:blip r:embed="rId2"/>
                <a:stretch>
                  <a:fillRect l="-1209" t="-20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32692" y="3375894"/>
                <a:ext cx="8063345" cy="300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sz="2500" dirty="0"/>
                  <a:t>上（下）三角行列式</a:t>
                </a:r>
                <a:endParaRPr lang="en-US" altLang="zh-CN" sz="2500" dirty="0"/>
              </a:p>
              <a:p>
                <a:pPr>
                  <a:spcAft>
                    <a:spcPts val="600"/>
                  </a:spcAft>
                </a:pP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3,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92" y="3375894"/>
                <a:ext cx="8063345" cy="3001656"/>
              </a:xfrm>
              <a:prstGeom prst="rect">
                <a:avLst/>
              </a:prstGeom>
              <a:blipFill>
                <a:blip r:embed="rId3"/>
                <a:stretch>
                  <a:fillRect l="-1285" t="-1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3756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75672" y="87745"/>
                <a:ext cx="8285018" cy="6552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2</a:t>
                </a:r>
                <a:r>
                  <a:rPr lang="zh-CN" altLang="en-US" sz="2500" dirty="0"/>
                  <a:t>）经正交变换化为标准型，矩阵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的特征值为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=2,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500" dirty="0"/>
                  <a:t>因此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500" b="0" i="0" dirty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=10</m:t>
                    </m:r>
                    <m:r>
                      <a:rPr lang="zh-CN" altLang="en-US" sz="2500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500" dirty="0"/>
                  <a:t>从而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CN" sz="2500" dirty="0"/>
              </a:p>
              <a:p>
                <a:r>
                  <a:rPr lang="zh-CN" altLang="en-US" sz="2500" dirty="0"/>
                  <a:t>矩阵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当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500" dirty="0"/>
                  <a:t>时，计算</a:t>
                </a:r>
                <a:r>
                  <a:rPr lang="en-US" altLang="zh-CN" sz="2500" dirty="0"/>
                  <a:t>(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sz="2500" i="1">
                        <a:latin typeface="Cambria Math" panose="02040503050406030204" pitchFamily="18" charset="0"/>
                      </a:rPr>
                      <m:t>得</m:t>
                    </m:r>
                  </m:oMath>
                </a14:m>
                <a:r>
                  <a:rPr lang="zh-CN" altLang="en-US" sz="2500" dirty="0"/>
                  <a:t>基础解系为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0,1,−1</m:t>
                            </m:r>
                          </m:e>
                        </m:d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500" dirty="0"/>
              </a:p>
              <a:p>
                <a:r>
                  <a:rPr lang="zh-CN" altLang="en-US" sz="2500" dirty="0"/>
                  <a:t>计算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=2,5</m:t>
                    </m:r>
                  </m:oMath>
                </a14:m>
                <a:r>
                  <a:rPr lang="zh-CN" altLang="en-US" sz="2500" dirty="0"/>
                  <a:t>时，基础解系分别为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1,0,0</m:t>
                            </m:r>
                          </m:e>
                        </m:d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0,1,1</m:t>
                            </m:r>
                          </m:e>
                        </m:d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500" dirty="0"/>
              </a:p>
              <a:p>
                <a:r>
                  <a:rPr lang="zh-CN" altLang="en-US" sz="2500" dirty="0"/>
                  <a:t>在进行标准化得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5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f>
                              <m:f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,−</m:t>
                            </m:r>
                            <m:f>
                              <m:fPr>
                                <m:ctrlP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1,0,0</m:t>
                            </m:r>
                          </m:e>
                        </m:d>
                      </m:e>
                      <m:sup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f>
                              <m:fPr>
                                <m:ctrlP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5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altLang="zh-CN" sz="2500" dirty="0"/>
              </a:p>
              <a:p>
                <a:r>
                  <a:rPr lang="zh-CN" altLang="en-US" sz="2500" dirty="0"/>
                  <a:t>即正交变换为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5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5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72" y="87745"/>
                <a:ext cx="8285018" cy="6552371"/>
              </a:xfrm>
              <a:prstGeom prst="rect">
                <a:avLst/>
              </a:prstGeom>
              <a:blipFill>
                <a:blip r:embed="rId2"/>
                <a:stretch>
                  <a:fillRect l="-11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210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2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4466492 w 9144000"/>
              <a:gd name="connsiteY3" fmla="*/ 4009292 h 4026877"/>
              <a:gd name="connsiteX4" fmla="*/ 0 w 9144000"/>
              <a:gd name="connsiteY4" fmla="*/ 4026877 h 4026877"/>
              <a:gd name="connsiteX5" fmla="*/ 0 w 9144000"/>
              <a:gd name="connsiteY5" fmla="*/ 0 h 4026877"/>
              <a:gd name="connsiteX0" fmla="*/ 0 w 9144000"/>
              <a:gd name="connsiteY0" fmla="*/ 0 h 4501661"/>
              <a:gd name="connsiteX1" fmla="*/ 9144000 w 9144000"/>
              <a:gd name="connsiteY1" fmla="*/ 0 h 4501661"/>
              <a:gd name="connsiteX2" fmla="*/ 9144000 w 9144000"/>
              <a:gd name="connsiteY2" fmla="*/ 4026877 h 4501661"/>
              <a:gd name="connsiteX3" fmla="*/ 4677508 w 9144000"/>
              <a:gd name="connsiteY3" fmla="*/ 4501661 h 4501661"/>
              <a:gd name="connsiteX4" fmla="*/ 0 w 9144000"/>
              <a:gd name="connsiteY4" fmla="*/ 4026877 h 4501661"/>
              <a:gd name="connsiteX5" fmla="*/ 0 w 9144000"/>
              <a:gd name="connsiteY5" fmla="*/ 0 h 4501661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677508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585145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5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5"/>
          <p:cNvSpPr/>
          <p:nvPr/>
        </p:nvSpPr>
        <p:spPr>
          <a:xfrm>
            <a:off x="0" y="2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4466492 w 9144000"/>
              <a:gd name="connsiteY3" fmla="*/ 4009292 h 4026877"/>
              <a:gd name="connsiteX4" fmla="*/ 0 w 9144000"/>
              <a:gd name="connsiteY4" fmla="*/ 4026877 h 4026877"/>
              <a:gd name="connsiteX5" fmla="*/ 0 w 9144000"/>
              <a:gd name="connsiteY5" fmla="*/ 0 h 4026877"/>
              <a:gd name="connsiteX0" fmla="*/ 0 w 9144000"/>
              <a:gd name="connsiteY0" fmla="*/ 0 h 4501661"/>
              <a:gd name="connsiteX1" fmla="*/ 9144000 w 9144000"/>
              <a:gd name="connsiteY1" fmla="*/ 0 h 4501661"/>
              <a:gd name="connsiteX2" fmla="*/ 9144000 w 9144000"/>
              <a:gd name="connsiteY2" fmla="*/ 4026877 h 4501661"/>
              <a:gd name="connsiteX3" fmla="*/ 4677508 w 9144000"/>
              <a:gd name="connsiteY3" fmla="*/ 4501661 h 4501661"/>
              <a:gd name="connsiteX4" fmla="*/ 0 w 9144000"/>
              <a:gd name="connsiteY4" fmla="*/ 4026877 h 4501661"/>
              <a:gd name="connsiteX5" fmla="*/ 0 w 9144000"/>
              <a:gd name="connsiteY5" fmla="*/ 0 h 4501661"/>
              <a:gd name="connsiteX0" fmla="*/ 0 w 9144000"/>
              <a:gd name="connsiteY0" fmla="*/ 0 h 5045818"/>
              <a:gd name="connsiteX1" fmla="*/ 9144000 w 9144000"/>
              <a:gd name="connsiteY1" fmla="*/ 0 h 5045818"/>
              <a:gd name="connsiteX2" fmla="*/ 9144000 w 9144000"/>
              <a:gd name="connsiteY2" fmla="*/ 4026877 h 5045818"/>
              <a:gd name="connsiteX3" fmla="*/ 4677508 w 9144000"/>
              <a:gd name="connsiteY3" fmla="*/ 5045818 h 5045818"/>
              <a:gd name="connsiteX4" fmla="*/ 0 w 9144000"/>
              <a:gd name="connsiteY4" fmla="*/ 4026877 h 5045818"/>
              <a:gd name="connsiteX5" fmla="*/ 0 w 9144000"/>
              <a:gd name="connsiteY5" fmla="*/ 0 h 5045818"/>
              <a:gd name="connsiteX0" fmla="*/ 0 w 9144000"/>
              <a:gd name="connsiteY0" fmla="*/ 0 h 5026954"/>
              <a:gd name="connsiteX1" fmla="*/ 9144000 w 9144000"/>
              <a:gd name="connsiteY1" fmla="*/ 0 h 5026954"/>
              <a:gd name="connsiteX2" fmla="*/ 9144000 w 9144000"/>
              <a:gd name="connsiteY2" fmla="*/ 4026877 h 5026954"/>
              <a:gd name="connsiteX3" fmla="*/ 4603617 w 9144000"/>
              <a:gd name="connsiteY3" fmla="*/ 5026954 h 5026954"/>
              <a:gd name="connsiteX4" fmla="*/ 0 w 9144000"/>
              <a:gd name="connsiteY4" fmla="*/ 4026877 h 5026954"/>
              <a:gd name="connsiteX5" fmla="*/ 0 w 9144000"/>
              <a:gd name="connsiteY5" fmla="*/ 0 h 502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71851" y="2109618"/>
            <a:ext cx="8723871" cy="1110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空间解析几何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5" y="209796"/>
            <a:ext cx="3288870" cy="8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979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3200" dirty="0">
                <a:solidFill>
                  <a:schemeClr val="bg1"/>
                </a:solidFill>
                <a:latin typeface="隶书" pitchFamily="49" charset="-122"/>
                <a:ea typeface="隶书" pitchFamily="49" charset="-122"/>
                <a:cs typeface="+mn-cs"/>
              </a:rPr>
              <a:t>解析几何内容梳理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999070" y="2037963"/>
            <a:ext cx="827665" cy="231236"/>
            <a:chOff x="1036848" y="2888061"/>
            <a:chExt cx="827665" cy="231236"/>
          </a:xfrm>
        </p:grpSpPr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1720513" y="2888061"/>
              <a:ext cx="144000" cy="14400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>
              <a:endCxn id="15" idx="2"/>
            </p:cNvCxnSpPr>
            <p:nvPr/>
          </p:nvCxnSpPr>
          <p:spPr>
            <a:xfrm>
              <a:off x="1234656" y="2960061"/>
              <a:ext cx="485857" cy="0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1036848" y="2960061"/>
              <a:ext cx="197808" cy="159236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998576" y="3424193"/>
            <a:ext cx="827665" cy="231236"/>
            <a:chOff x="1036848" y="2888061"/>
            <a:chExt cx="827665" cy="231236"/>
          </a:xfrm>
        </p:grpSpPr>
        <p:sp>
          <p:nvSpPr>
            <p:cNvPr id="20" name="椭圆 19"/>
            <p:cNvSpPr>
              <a:spLocks noChangeAspect="1"/>
            </p:cNvSpPr>
            <p:nvPr/>
          </p:nvSpPr>
          <p:spPr>
            <a:xfrm>
              <a:off x="1720513" y="2888061"/>
              <a:ext cx="144000" cy="14400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>
              <a:endCxn id="20" idx="2"/>
            </p:cNvCxnSpPr>
            <p:nvPr/>
          </p:nvCxnSpPr>
          <p:spPr>
            <a:xfrm>
              <a:off x="1234656" y="2960061"/>
              <a:ext cx="485857" cy="0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1036848" y="2959153"/>
              <a:ext cx="197808" cy="160144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1008273" y="4868325"/>
            <a:ext cx="827665" cy="231236"/>
            <a:chOff x="1036848" y="2888061"/>
            <a:chExt cx="827665" cy="231236"/>
          </a:xfrm>
        </p:grpSpPr>
        <p:sp>
          <p:nvSpPr>
            <p:cNvPr id="24" name="椭圆 23"/>
            <p:cNvSpPr>
              <a:spLocks noChangeAspect="1"/>
            </p:cNvSpPr>
            <p:nvPr/>
          </p:nvSpPr>
          <p:spPr>
            <a:xfrm>
              <a:off x="1720513" y="2888061"/>
              <a:ext cx="144000" cy="144000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/>
            <p:cNvCxnSpPr>
              <a:endCxn id="24" idx="2"/>
            </p:cNvCxnSpPr>
            <p:nvPr/>
          </p:nvCxnSpPr>
          <p:spPr>
            <a:xfrm>
              <a:off x="1234656" y="2960061"/>
              <a:ext cx="485857" cy="0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1036848" y="2960061"/>
              <a:ext cx="197808" cy="159236"/>
            </a:xfrm>
            <a:prstGeom prst="line">
              <a:avLst/>
            </a:prstGeom>
            <a:ln w="222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直接箭头连接符 43"/>
          <p:cNvCxnSpPr/>
          <p:nvPr/>
        </p:nvCxnSpPr>
        <p:spPr>
          <a:xfrm flipH="1">
            <a:off x="978934" y="6381057"/>
            <a:ext cx="0" cy="43200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>
            <a:off x="978934" y="436649"/>
            <a:ext cx="0" cy="525600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组合 45"/>
          <p:cNvGrpSpPr/>
          <p:nvPr/>
        </p:nvGrpSpPr>
        <p:grpSpPr>
          <a:xfrm rot="5400000">
            <a:off x="577734" y="5436000"/>
            <a:ext cx="684056" cy="1181701"/>
            <a:chOff x="3875314" y="4496828"/>
            <a:chExt cx="1663652" cy="1996055"/>
          </a:xfrm>
        </p:grpSpPr>
        <p:cxnSp>
          <p:nvCxnSpPr>
            <p:cNvPr id="47" name="直接连接符 46"/>
            <p:cNvCxnSpPr/>
            <p:nvPr/>
          </p:nvCxnSpPr>
          <p:spPr>
            <a:xfrm flipV="1">
              <a:off x="3875314" y="4951419"/>
              <a:ext cx="106327" cy="440717"/>
            </a:xfrm>
            <a:prstGeom prst="line">
              <a:avLst/>
            </a:prstGeom>
            <a:ln w="28575">
              <a:solidFill>
                <a:srgbClr val="5482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3981641" y="4951419"/>
              <a:ext cx="146222" cy="848471"/>
            </a:xfrm>
            <a:prstGeom prst="line">
              <a:avLst/>
            </a:prstGeom>
            <a:ln w="28575">
              <a:solidFill>
                <a:srgbClr val="5482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V="1">
              <a:off x="4127863" y="5379930"/>
              <a:ext cx="88500" cy="419960"/>
            </a:xfrm>
            <a:prstGeom prst="line">
              <a:avLst/>
            </a:prstGeom>
            <a:ln w="28575">
              <a:solidFill>
                <a:srgbClr val="5482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V="1">
              <a:off x="4362585" y="4496828"/>
              <a:ext cx="209415" cy="878826"/>
            </a:xfrm>
            <a:prstGeom prst="line">
              <a:avLst/>
            </a:prstGeom>
            <a:ln w="28575">
              <a:solidFill>
                <a:srgbClr val="5482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 flipV="1">
              <a:off x="4570828" y="4496829"/>
              <a:ext cx="222467" cy="1996054"/>
            </a:xfrm>
            <a:prstGeom prst="line">
              <a:avLst/>
            </a:prstGeom>
            <a:ln w="28575">
              <a:solidFill>
                <a:srgbClr val="5482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4793295" y="5370251"/>
              <a:ext cx="91056" cy="1122632"/>
            </a:xfrm>
            <a:prstGeom prst="line">
              <a:avLst/>
            </a:prstGeom>
            <a:ln w="28575">
              <a:solidFill>
                <a:srgbClr val="5482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4989014" y="5102557"/>
              <a:ext cx="70371" cy="275235"/>
            </a:xfrm>
            <a:prstGeom prst="line">
              <a:avLst/>
            </a:prstGeom>
            <a:ln w="28575">
              <a:solidFill>
                <a:srgbClr val="5482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 flipV="1">
              <a:off x="5063096" y="5114401"/>
              <a:ext cx="72126" cy="424236"/>
            </a:xfrm>
            <a:prstGeom prst="line">
              <a:avLst/>
            </a:prstGeom>
            <a:ln w="28575">
              <a:solidFill>
                <a:srgbClr val="5482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V="1">
              <a:off x="5135222" y="4815840"/>
              <a:ext cx="102444" cy="722797"/>
            </a:xfrm>
            <a:prstGeom prst="line">
              <a:avLst/>
            </a:prstGeom>
            <a:ln w="28575">
              <a:solidFill>
                <a:srgbClr val="5482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H="1" flipV="1">
              <a:off x="5245001" y="4815841"/>
              <a:ext cx="197232" cy="1210610"/>
            </a:xfrm>
            <a:prstGeom prst="line">
              <a:avLst/>
            </a:prstGeom>
            <a:ln w="28575">
              <a:solidFill>
                <a:srgbClr val="5482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V="1">
              <a:off x="5442233" y="5370251"/>
              <a:ext cx="96733" cy="627131"/>
            </a:xfrm>
            <a:prstGeom prst="line">
              <a:avLst/>
            </a:prstGeom>
            <a:ln w="25400">
              <a:solidFill>
                <a:srgbClr val="5482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/>
          </p:nvCxnSpPr>
          <p:spPr>
            <a:xfrm>
              <a:off x="4208959" y="5377792"/>
              <a:ext cx="167606" cy="0"/>
            </a:xfrm>
            <a:prstGeom prst="straightConnector1">
              <a:avLst/>
            </a:prstGeom>
            <a:ln w="28575">
              <a:solidFill>
                <a:srgbClr val="5482A3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4877481" y="5374524"/>
              <a:ext cx="117890" cy="0"/>
            </a:xfrm>
            <a:prstGeom prst="line">
              <a:avLst/>
            </a:prstGeom>
            <a:ln w="28575">
              <a:solidFill>
                <a:srgbClr val="5482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椭圆 7"/>
          <p:cNvSpPr>
            <a:spLocks noChangeAspect="1"/>
          </p:cNvSpPr>
          <p:nvPr/>
        </p:nvSpPr>
        <p:spPr>
          <a:xfrm>
            <a:off x="394612" y="751591"/>
            <a:ext cx="1116000" cy="1116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KSO_Shape"/>
          <p:cNvSpPr>
            <a:spLocks/>
          </p:cNvSpPr>
          <p:nvPr/>
        </p:nvSpPr>
        <p:spPr bwMode="auto">
          <a:xfrm>
            <a:off x="542905" y="892472"/>
            <a:ext cx="864532" cy="738736"/>
          </a:xfrm>
          <a:custGeom>
            <a:avLst/>
            <a:gdLst>
              <a:gd name="T0" fmla="*/ 131779585 w 12600"/>
              <a:gd name="T1" fmla="*/ 176296350 h 9505"/>
              <a:gd name="T2" fmla="*/ 126659217 w 12600"/>
              <a:gd name="T3" fmla="*/ 185424592 h 9505"/>
              <a:gd name="T4" fmla="*/ 115184313 w 12600"/>
              <a:gd name="T5" fmla="*/ 191281345 h 9505"/>
              <a:gd name="T6" fmla="*/ 105766507 w 12600"/>
              <a:gd name="T7" fmla="*/ 195056117 h 9505"/>
              <a:gd name="T8" fmla="*/ 94337263 w 12600"/>
              <a:gd name="T9" fmla="*/ 177325916 h 9505"/>
              <a:gd name="T10" fmla="*/ 85239527 w 12600"/>
              <a:gd name="T11" fmla="*/ 172155540 h 9505"/>
              <a:gd name="T12" fmla="*/ 77970592 w 12600"/>
              <a:gd name="T13" fmla="*/ 203063397 h 9505"/>
              <a:gd name="T14" fmla="*/ 72827394 w 12600"/>
              <a:gd name="T15" fmla="*/ 215142940 h 9505"/>
              <a:gd name="T16" fmla="*/ 77719162 w 12600"/>
              <a:gd name="T17" fmla="*/ 174443313 h 9505"/>
              <a:gd name="T18" fmla="*/ 74518913 w 12600"/>
              <a:gd name="T19" fmla="*/ 164354204 h 9505"/>
              <a:gd name="T20" fmla="*/ 55591982 w 12600"/>
              <a:gd name="T21" fmla="*/ 173688389 h 9505"/>
              <a:gd name="T22" fmla="*/ 37968011 w 12600"/>
              <a:gd name="T23" fmla="*/ 165200675 h 9505"/>
              <a:gd name="T24" fmla="*/ 32344935 w 12600"/>
              <a:gd name="T25" fmla="*/ 158085716 h 9505"/>
              <a:gd name="T26" fmla="*/ 17441031 w 12600"/>
              <a:gd name="T27" fmla="*/ 141247533 h 9505"/>
              <a:gd name="T28" fmla="*/ 8891965 w 12600"/>
              <a:gd name="T29" fmla="*/ 130014613 h 9505"/>
              <a:gd name="T30" fmla="*/ 1371449 w 12600"/>
              <a:gd name="T31" fmla="*/ 117202995 h 9505"/>
              <a:gd name="T32" fmla="*/ 7703306 w 12600"/>
              <a:gd name="T33" fmla="*/ 112398657 h 9505"/>
              <a:gd name="T34" fmla="*/ 24207258 w 12600"/>
              <a:gd name="T35" fmla="*/ 112375808 h 9505"/>
              <a:gd name="T36" fmla="*/ 37670921 w 12600"/>
              <a:gd name="T37" fmla="*/ 112009770 h 9505"/>
              <a:gd name="T38" fmla="*/ 57054901 w 12600"/>
              <a:gd name="T39" fmla="*/ 116173580 h 9505"/>
              <a:gd name="T40" fmla="*/ 72713094 w 12600"/>
              <a:gd name="T41" fmla="*/ 126216840 h 9505"/>
              <a:gd name="T42" fmla="*/ 82839379 w 12600"/>
              <a:gd name="T43" fmla="*/ 138593722 h 9505"/>
              <a:gd name="T44" fmla="*/ 82496479 w 12600"/>
              <a:gd name="T45" fmla="*/ 159732809 h 9505"/>
              <a:gd name="T46" fmla="*/ 87959746 w 12600"/>
              <a:gd name="T47" fmla="*/ 142208400 h 9505"/>
              <a:gd name="T48" fmla="*/ 77170492 w 12600"/>
              <a:gd name="T49" fmla="*/ 114205996 h 9505"/>
              <a:gd name="T50" fmla="*/ 81239330 w 12600"/>
              <a:gd name="T51" fmla="*/ 81216159 h 9505"/>
              <a:gd name="T52" fmla="*/ 89034106 w 12600"/>
              <a:gd name="T53" fmla="*/ 62593637 h 9505"/>
              <a:gd name="T54" fmla="*/ 95365963 w 12600"/>
              <a:gd name="T55" fmla="*/ 47013964 h 9505"/>
              <a:gd name="T56" fmla="*/ 98451761 w 12600"/>
              <a:gd name="T57" fmla="*/ 40699627 h 9505"/>
              <a:gd name="T58" fmla="*/ 117904381 w 12600"/>
              <a:gd name="T59" fmla="*/ 14664655 h 9505"/>
              <a:gd name="T60" fmla="*/ 129310946 w 12600"/>
              <a:gd name="T61" fmla="*/ 983717 h 9505"/>
              <a:gd name="T62" fmla="*/ 140305820 w 12600"/>
              <a:gd name="T63" fmla="*/ 24570821 h 9505"/>
              <a:gd name="T64" fmla="*/ 146409077 w 12600"/>
              <a:gd name="T65" fmla="*/ 44405852 h 9505"/>
              <a:gd name="T66" fmla="*/ 149632156 w 12600"/>
              <a:gd name="T67" fmla="*/ 62319147 h 9505"/>
              <a:gd name="T68" fmla="*/ 152992364 w 12600"/>
              <a:gd name="T69" fmla="*/ 78379405 h 9505"/>
              <a:gd name="T70" fmla="*/ 151643745 w 12600"/>
              <a:gd name="T71" fmla="*/ 96795983 h 9505"/>
              <a:gd name="T72" fmla="*/ 145860407 w 12600"/>
              <a:gd name="T73" fmla="*/ 113039185 h 9505"/>
              <a:gd name="T74" fmla="*/ 139734320 w 12600"/>
              <a:gd name="T75" fmla="*/ 126102444 h 9505"/>
              <a:gd name="T76" fmla="*/ 122933279 w 12600"/>
              <a:gd name="T77" fmla="*/ 143581155 h 9505"/>
              <a:gd name="T78" fmla="*/ 98131842 w 12600"/>
              <a:gd name="T79" fmla="*/ 146463757 h 9505"/>
              <a:gd name="T80" fmla="*/ 87753976 w 12600"/>
              <a:gd name="T81" fmla="*/ 163736525 h 9505"/>
              <a:gd name="T82" fmla="*/ 96737412 w 12600"/>
              <a:gd name="T83" fmla="*/ 171034427 h 9505"/>
              <a:gd name="T84" fmla="*/ 107298067 w 12600"/>
              <a:gd name="T85" fmla="*/ 166870769 h 9505"/>
              <a:gd name="T86" fmla="*/ 125013508 w 12600"/>
              <a:gd name="T87" fmla="*/ 174077276 h 9505"/>
              <a:gd name="T88" fmla="*/ 133699704 w 12600"/>
              <a:gd name="T89" fmla="*/ 157856923 h 9505"/>
              <a:gd name="T90" fmla="*/ 145106118 w 12600"/>
              <a:gd name="T91" fmla="*/ 141545023 h 9505"/>
              <a:gd name="T92" fmla="*/ 159735611 w 12600"/>
              <a:gd name="T93" fmla="*/ 144633570 h 9505"/>
              <a:gd name="T94" fmla="*/ 150775005 w 12600"/>
              <a:gd name="T95" fmla="*/ 163141695 h 9505"/>
              <a:gd name="T96" fmla="*/ 146203307 w 12600"/>
              <a:gd name="T97" fmla="*/ 173139257 h 9505"/>
              <a:gd name="T98" fmla="*/ 161907160 w 12600"/>
              <a:gd name="T99" fmla="*/ 163072996 h 9505"/>
              <a:gd name="T100" fmla="*/ 172033595 w 12600"/>
              <a:gd name="T101" fmla="*/ 133286102 h 9505"/>
              <a:gd name="T102" fmla="*/ 205658508 w 12600"/>
              <a:gd name="T103" fmla="*/ 113885656 h 9505"/>
              <a:gd name="T104" fmla="*/ 239374892 w 12600"/>
              <a:gd name="T105" fmla="*/ 110660016 h 9505"/>
              <a:gd name="T106" fmla="*/ 255330174 w 12600"/>
              <a:gd name="T107" fmla="*/ 107983205 h 9505"/>
              <a:gd name="T108" fmla="*/ 271742505 w 12600"/>
              <a:gd name="T109" fmla="*/ 105741282 h 9505"/>
              <a:gd name="T110" fmla="*/ 288017857 w 12600"/>
              <a:gd name="T111" fmla="*/ 101302982 h 9505"/>
              <a:gd name="T112" fmla="*/ 245981008 w 12600"/>
              <a:gd name="T113" fmla="*/ 161700393 h 9505"/>
              <a:gd name="T114" fmla="*/ 228379867 w 12600"/>
              <a:gd name="T115" fmla="*/ 177691953 h 9505"/>
              <a:gd name="T116" fmla="*/ 210275865 w 12600"/>
              <a:gd name="T117" fmla="*/ 186980290 h 9505"/>
              <a:gd name="T118" fmla="*/ 194640654 w 12600"/>
              <a:gd name="T119" fmla="*/ 189862892 h 9505"/>
              <a:gd name="T120" fmla="*/ 170159136 w 12600"/>
              <a:gd name="T121" fmla="*/ 182038707 h 950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2600" h="9505">
                <a:moveTo>
                  <a:pt x="7155" y="7617"/>
                </a:moveTo>
                <a:lnTo>
                  <a:pt x="7155" y="7617"/>
                </a:lnTo>
                <a:lnTo>
                  <a:pt x="7091" y="7633"/>
                </a:lnTo>
                <a:lnTo>
                  <a:pt x="7028" y="7649"/>
                </a:lnTo>
                <a:lnTo>
                  <a:pt x="6964" y="7663"/>
                </a:lnTo>
                <a:lnTo>
                  <a:pt x="6899" y="7675"/>
                </a:lnTo>
                <a:lnTo>
                  <a:pt x="6836" y="7688"/>
                </a:lnTo>
                <a:lnTo>
                  <a:pt x="6771" y="7699"/>
                </a:lnTo>
                <a:lnTo>
                  <a:pt x="6706" y="7708"/>
                </a:lnTo>
                <a:lnTo>
                  <a:pt x="6641" y="7717"/>
                </a:lnTo>
                <a:lnTo>
                  <a:pt x="6575" y="7724"/>
                </a:lnTo>
                <a:lnTo>
                  <a:pt x="6510" y="7730"/>
                </a:lnTo>
                <a:lnTo>
                  <a:pt x="6444" y="7735"/>
                </a:lnTo>
                <a:lnTo>
                  <a:pt x="6380" y="7738"/>
                </a:lnTo>
                <a:lnTo>
                  <a:pt x="6314" y="7739"/>
                </a:lnTo>
                <a:lnTo>
                  <a:pt x="6249" y="7739"/>
                </a:lnTo>
                <a:lnTo>
                  <a:pt x="6183" y="7738"/>
                </a:lnTo>
                <a:lnTo>
                  <a:pt x="6118" y="7734"/>
                </a:lnTo>
                <a:lnTo>
                  <a:pt x="6076" y="7732"/>
                </a:lnTo>
                <a:lnTo>
                  <a:pt x="6032" y="7727"/>
                </a:lnTo>
                <a:lnTo>
                  <a:pt x="5944" y="7716"/>
                </a:lnTo>
                <a:lnTo>
                  <a:pt x="5899" y="7711"/>
                </a:lnTo>
                <a:lnTo>
                  <a:pt x="5854" y="7707"/>
                </a:lnTo>
                <a:lnTo>
                  <a:pt x="5810" y="7706"/>
                </a:lnTo>
                <a:lnTo>
                  <a:pt x="5765" y="7706"/>
                </a:lnTo>
                <a:lnTo>
                  <a:pt x="5743" y="7706"/>
                </a:lnTo>
                <a:lnTo>
                  <a:pt x="5721" y="7708"/>
                </a:lnTo>
                <a:lnTo>
                  <a:pt x="5700" y="7711"/>
                </a:lnTo>
                <a:lnTo>
                  <a:pt x="5678" y="7715"/>
                </a:lnTo>
                <a:lnTo>
                  <a:pt x="5657" y="7718"/>
                </a:lnTo>
                <a:lnTo>
                  <a:pt x="5636" y="7723"/>
                </a:lnTo>
                <a:lnTo>
                  <a:pt x="5617" y="7729"/>
                </a:lnTo>
                <a:lnTo>
                  <a:pt x="5597" y="7737"/>
                </a:lnTo>
                <a:lnTo>
                  <a:pt x="5578" y="7745"/>
                </a:lnTo>
                <a:lnTo>
                  <a:pt x="5558" y="7755"/>
                </a:lnTo>
                <a:lnTo>
                  <a:pt x="5540" y="7766"/>
                </a:lnTo>
                <a:lnTo>
                  <a:pt x="5523" y="7779"/>
                </a:lnTo>
                <a:lnTo>
                  <a:pt x="5506" y="7793"/>
                </a:lnTo>
                <a:lnTo>
                  <a:pt x="5488" y="7809"/>
                </a:lnTo>
                <a:lnTo>
                  <a:pt x="5473" y="7825"/>
                </a:lnTo>
                <a:lnTo>
                  <a:pt x="5458" y="7844"/>
                </a:lnTo>
                <a:lnTo>
                  <a:pt x="5487" y="7905"/>
                </a:lnTo>
                <a:lnTo>
                  <a:pt x="5501" y="7937"/>
                </a:lnTo>
                <a:lnTo>
                  <a:pt x="5514" y="7970"/>
                </a:lnTo>
                <a:lnTo>
                  <a:pt x="5525" y="8005"/>
                </a:lnTo>
                <a:lnTo>
                  <a:pt x="5529" y="8024"/>
                </a:lnTo>
                <a:lnTo>
                  <a:pt x="5534" y="8042"/>
                </a:lnTo>
                <a:lnTo>
                  <a:pt x="5536" y="8062"/>
                </a:lnTo>
                <a:lnTo>
                  <a:pt x="5539" y="8083"/>
                </a:lnTo>
                <a:lnTo>
                  <a:pt x="5541" y="8105"/>
                </a:lnTo>
                <a:lnTo>
                  <a:pt x="5541" y="8128"/>
                </a:lnTo>
                <a:lnTo>
                  <a:pt x="5518" y="8130"/>
                </a:lnTo>
                <a:lnTo>
                  <a:pt x="5495" y="8133"/>
                </a:lnTo>
                <a:lnTo>
                  <a:pt x="5471" y="8133"/>
                </a:lnTo>
                <a:lnTo>
                  <a:pt x="5448" y="8134"/>
                </a:lnTo>
                <a:lnTo>
                  <a:pt x="5402" y="8131"/>
                </a:lnTo>
                <a:lnTo>
                  <a:pt x="5355" y="8128"/>
                </a:lnTo>
                <a:lnTo>
                  <a:pt x="5310" y="8122"/>
                </a:lnTo>
                <a:lnTo>
                  <a:pt x="5265" y="8114"/>
                </a:lnTo>
                <a:lnTo>
                  <a:pt x="5219" y="8106"/>
                </a:lnTo>
                <a:lnTo>
                  <a:pt x="5174" y="8096"/>
                </a:lnTo>
                <a:lnTo>
                  <a:pt x="5087" y="8076"/>
                </a:lnTo>
                <a:lnTo>
                  <a:pt x="5045" y="8067"/>
                </a:lnTo>
                <a:lnTo>
                  <a:pt x="5003" y="8058"/>
                </a:lnTo>
                <a:lnTo>
                  <a:pt x="4962" y="8052"/>
                </a:lnTo>
                <a:lnTo>
                  <a:pt x="4921" y="8047"/>
                </a:lnTo>
                <a:lnTo>
                  <a:pt x="4882" y="8043"/>
                </a:lnTo>
                <a:lnTo>
                  <a:pt x="4844" y="8043"/>
                </a:lnTo>
                <a:lnTo>
                  <a:pt x="4865" y="8085"/>
                </a:lnTo>
                <a:lnTo>
                  <a:pt x="4887" y="8127"/>
                </a:lnTo>
                <a:lnTo>
                  <a:pt x="4910" y="8166"/>
                </a:lnTo>
                <a:lnTo>
                  <a:pt x="4935" y="8205"/>
                </a:lnTo>
                <a:lnTo>
                  <a:pt x="4987" y="8283"/>
                </a:lnTo>
                <a:lnTo>
                  <a:pt x="5039" y="8361"/>
                </a:lnTo>
                <a:lnTo>
                  <a:pt x="5063" y="8400"/>
                </a:lnTo>
                <a:lnTo>
                  <a:pt x="5086" y="8442"/>
                </a:lnTo>
                <a:lnTo>
                  <a:pt x="5108" y="8482"/>
                </a:lnTo>
                <a:lnTo>
                  <a:pt x="5128" y="8525"/>
                </a:lnTo>
                <a:lnTo>
                  <a:pt x="5136" y="8547"/>
                </a:lnTo>
                <a:lnTo>
                  <a:pt x="5144" y="8569"/>
                </a:lnTo>
                <a:lnTo>
                  <a:pt x="5151" y="8591"/>
                </a:lnTo>
                <a:lnTo>
                  <a:pt x="5158" y="8614"/>
                </a:lnTo>
                <a:lnTo>
                  <a:pt x="5164" y="8637"/>
                </a:lnTo>
                <a:lnTo>
                  <a:pt x="5168" y="8662"/>
                </a:lnTo>
                <a:lnTo>
                  <a:pt x="5173" y="8686"/>
                </a:lnTo>
                <a:lnTo>
                  <a:pt x="5175" y="8711"/>
                </a:lnTo>
                <a:lnTo>
                  <a:pt x="5108" y="8699"/>
                </a:lnTo>
                <a:lnTo>
                  <a:pt x="5041" y="8684"/>
                </a:lnTo>
                <a:lnTo>
                  <a:pt x="4975" y="8667"/>
                </a:lnTo>
                <a:lnTo>
                  <a:pt x="4909" y="8647"/>
                </a:lnTo>
                <a:lnTo>
                  <a:pt x="4876" y="8637"/>
                </a:lnTo>
                <a:lnTo>
                  <a:pt x="4843" y="8625"/>
                </a:lnTo>
                <a:lnTo>
                  <a:pt x="4811" y="8614"/>
                </a:lnTo>
                <a:lnTo>
                  <a:pt x="4779" y="8601"/>
                </a:lnTo>
                <a:lnTo>
                  <a:pt x="4748" y="8587"/>
                </a:lnTo>
                <a:lnTo>
                  <a:pt x="4717" y="8574"/>
                </a:lnTo>
                <a:lnTo>
                  <a:pt x="4686" y="8558"/>
                </a:lnTo>
                <a:lnTo>
                  <a:pt x="4656" y="8543"/>
                </a:lnTo>
                <a:lnTo>
                  <a:pt x="4627" y="8526"/>
                </a:lnTo>
                <a:lnTo>
                  <a:pt x="4597" y="8509"/>
                </a:lnTo>
                <a:lnTo>
                  <a:pt x="4569" y="8491"/>
                </a:lnTo>
                <a:lnTo>
                  <a:pt x="4541" y="8471"/>
                </a:lnTo>
                <a:lnTo>
                  <a:pt x="4514" y="8452"/>
                </a:lnTo>
                <a:lnTo>
                  <a:pt x="4488" y="8431"/>
                </a:lnTo>
                <a:lnTo>
                  <a:pt x="4463" y="8409"/>
                </a:lnTo>
                <a:lnTo>
                  <a:pt x="4437" y="8386"/>
                </a:lnTo>
                <a:lnTo>
                  <a:pt x="4414" y="8362"/>
                </a:lnTo>
                <a:lnTo>
                  <a:pt x="4389" y="8338"/>
                </a:lnTo>
                <a:lnTo>
                  <a:pt x="4367" y="8312"/>
                </a:lnTo>
                <a:lnTo>
                  <a:pt x="4347" y="8285"/>
                </a:lnTo>
                <a:lnTo>
                  <a:pt x="4326" y="8257"/>
                </a:lnTo>
                <a:lnTo>
                  <a:pt x="4306" y="8229"/>
                </a:lnTo>
                <a:lnTo>
                  <a:pt x="4288" y="8200"/>
                </a:lnTo>
                <a:lnTo>
                  <a:pt x="4270" y="8168"/>
                </a:lnTo>
                <a:lnTo>
                  <a:pt x="4257" y="8144"/>
                </a:lnTo>
                <a:lnTo>
                  <a:pt x="4246" y="8118"/>
                </a:lnTo>
                <a:lnTo>
                  <a:pt x="4235" y="8091"/>
                </a:lnTo>
                <a:lnTo>
                  <a:pt x="4226" y="8063"/>
                </a:lnTo>
                <a:lnTo>
                  <a:pt x="4207" y="8002"/>
                </a:lnTo>
                <a:lnTo>
                  <a:pt x="4188" y="7939"/>
                </a:lnTo>
                <a:lnTo>
                  <a:pt x="4169" y="7876"/>
                </a:lnTo>
                <a:lnTo>
                  <a:pt x="4150" y="7812"/>
                </a:lnTo>
                <a:lnTo>
                  <a:pt x="4139" y="7782"/>
                </a:lnTo>
                <a:lnTo>
                  <a:pt x="4127" y="7751"/>
                </a:lnTo>
                <a:lnTo>
                  <a:pt x="4114" y="7722"/>
                </a:lnTo>
                <a:lnTo>
                  <a:pt x="4102" y="7693"/>
                </a:lnTo>
                <a:lnTo>
                  <a:pt x="4087" y="7666"/>
                </a:lnTo>
                <a:lnTo>
                  <a:pt x="4072" y="7640"/>
                </a:lnTo>
                <a:lnTo>
                  <a:pt x="4056" y="7617"/>
                </a:lnTo>
                <a:lnTo>
                  <a:pt x="4037" y="7595"/>
                </a:lnTo>
                <a:lnTo>
                  <a:pt x="4018" y="7574"/>
                </a:lnTo>
                <a:lnTo>
                  <a:pt x="4007" y="7565"/>
                </a:lnTo>
                <a:lnTo>
                  <a:pt x="3996" y="7557"/>
                </a:lnTo>
                <a:lnTo>
                  <a:pt x="3985" y="7548"/>
                </a:lnTo>
                <a:lnTo>
                  <a:pt x="3972" y="7541"/>
                </a:lnTo>
                <a:lnTo>
                  <a:pt x="3960" y="7535"/>
                </a:lnTo>
                <a:lnTo>
                  <a:pt x="3948" y="7529"/>
                </a:lnTo>
                <a:lnTo>
                  <a:pt x="3935" y="7524"/>
                </a:lnTo>
                <a:lnTo>
                  <a:pt x="3920" y="7519"/>
                </a:lnTo>
                <a:lnTo>
                  <a:pt x="3906" y="7515"/>
                </a:lnTo>
                <a:lnTo>
                  <a:pt x="3891" y="7512"/>
                </a:lnTo>
                <a:lnTo>
                  <a:pt x="3876" y="7510"/>
                </a:lnTo>
                <a:lnTo>
                  <a:pt x="3860" y="7509"/>
                </a:lnTo>
                <a:lnTo>
                  <a:pt x="3843" y="7508"/>
                </a:lnTo>
                <a:lnTo>
                  <a:pt x="3826" y="7509"/>
                </a:lnTo>
                <a:lnTo>
                  <a:pt x="3807" y="7510"/>
                </a:lnTo>
                <a:lnTo>
                  <a:pt x="3789" y="7512"/>
                </a:lnTo>
                <a:lnTo>
                  <a:pt x="3770" y="7515"/>
                </a:lnTo>
                <a:lnTo>
                  <a:pt x="3750" y="7519"/>
                </a:lnTo>
                <a:lnTo>
                  <a:pt x="3729" y="7525"/>
                </a:lnTo>
                <a:lnTo>
                  <a:pt x="3708" y="7531"/>
                </a:lnTo>
                <a:lnTo>
                  <a:pt x="3686" y="7539"/>
                </a:lnTo>
                <a:lnTo>
                  <a:pt x="3663" y="7547"/>
                </a:lnTo>
                <a:lnTo>
                  <a:pt x="3636" y="7606"/>
                </a:lnTo>
                <a:lnTo>
                  <a:pt x="3611" y="7664"/>
                </a:lnTo>
                <a:lnTo>
                  <a:pt x="3587" y="7724"/>
                </a:lnTo>
                <a:lnTo>
                  <a:pt x="3567" y="7783"/>
                </a:lnTo>
                <a:lnTo>
                  <a:pt x="3546" y="7843"/>
                </a:lnTo>
                <a:lnTo>
                  <a:pt x="3527" y="7903"/>
                </a:lnTo>
                <a:lnTo>
                  <a:pt x="3512" y="7963"/>
                </a:lnTo>
                <a:lnTo>
                  <a:pt x="3496" y="8023"/>
                </a:lnTo>
                <a:lnTo>
                  <a:pt x="3482" y="8083"/>
                </a:lnTo>
                <a:lnTo>
                  <a:pt x="3470" y="8142"/>
                </a:lnTo>
                <a:lnTo>
                  <a:pt x="3459" y="8204"/>
                </a:lnTo>
                <a:lnTo>
                  <a:pt x="3449" y="8263"/>
                </a:lnTo>
                <a:lnTo>
                  <a:pt x="3441" y="8325"/>
                </a:lnTo>
                <a:lnTo>
                  <a:pt x="3433" y="8386"/>
                </a:lnTo>
                <a:lnTo>
                  <a:pt x="3428" y="8447"/>
                </a:lnTo>
                <a:lnTo>
                  <a:pt x="3422" y="8507"/>
                </a:lnTo>
                <a:lnTo>
                  <a:pt x="3419" y="8568"/>
                </a:lnTo>
                <a:lnTo>
                  <a:pt x="3416" y="8630"/>
                </a:lnTo>
                <a:lnTo>
                  <a:pt x="3414" y="8691"/>
                </a:lnTo>
                <a:lnTo>
                  <a:pt x="3413" y="8752"/>
                </a:lnTo>
                <a:lnTo>
                  <a:pt x="3411" y="8815"/>
                </a:lnTo>
                <a:lnTo>
                  <a:pt x="3411" y="8876"/>
                </a:lnTo>
                <a:lnTo>
                  <a:pt x="3414" y="8999"/>
                </a:lnTo>
                <a:lnTo>
                  <a:pt x="3419" y="9124"/>
                </a:lnTo>
                <a:lnTo>
                  <a:pt x="3425" y="9249"/>
                </a:lnTo>
                <a:lnTo>
                  <a:pt x="3432" y="9375"/>
                </a:lnTo>
                <a:lnTo>
                  <a:pt x="3441" y="9499"/>
                </a:lnTo>
                <a:lnTo>
                  <a:pt x="3422" y="9502"/>
                </a:lnTo>
                <a:lnTo>
                  <a:pt x="3404" y="9504"/>
                </a:lnTo>
                <a:lnTo>
                  <a:pt x="3387" y="9505"/>
                </a:lnTo>
                <a:lnTo>
                  <a:pt x="3370" y="9505"/>
                </a:lnTo>
                <a:lnTo>
                  <a:pt x="3354" y="9505"/>
                </a:lnTo>
                <a:lnTo>
                  <a:pt x="3339" y="9503"/>
                </a:lnTo>
                <a:lnTo>
                  <a:pt x="3325" y="9500"/>
                </a:lnTo>
                <a:lnTo>
                  <a:pt x="3310" y="9498"/>
                </a:lnTo>
                <a:lnTo>
                  <a:pt x="3296" y="9494"/>
                </a:lnTo>
                <a:lnTo>
                  <a:pt x="3284" y="9489"/>
                </a:lnTo>
                <a:lnTo>
                  <a:pt x="3272" y="9485"/>
                </a:lnTo>
                <a:lnTo>
                  <a:pt x="3260" y="9478"/>
                </a:lnTo>
                <a:lnTo>
                  <a:pt x="3249" y="9471"/>
                </a:lnTo>
                <a:lnTo>
                  <a:pt x="3239" y="9464"/>
                </a:lnTo>
                <a:lnTo>
                  <a:pt x="3229" y="9455"/>
                </a:lnTo>
                <a:lnTo>
                  <a:pt x="3219" y="9447"/>
                </a:lnTo>
                <a:lnTo>
                  <a:pt x="3211" y="9437"/>
                </a:lnTo>
                <a:lnTo>
                  <a:pt x="3202" y="9426"/>
                </a:lnTo>
                <a:lnTo>
                  <a:pt x="3194" y="9415"/>
                </a:lnTo>
                <a:lnTo>
                  <a:pt x="3186" y="9404"/>
                </a:lnTo>
                <a:lnTo>
                  <a:pt x="3174" y="9378"/>
                </a:lnTo>
                <a:lnTo>
                  <a:pt x="3162" y="9351"/>
                </a:lnTo>
                <a:lnTo>
                  <a:pt x="3153" y="9321"/>
                </a:lnTo>
                <a:lnTo>
                  <a:pt x="3145" y="9289"/>
                </a:lnTo>
                <a:lnTo>
                  <a:pt x="3139" y="9255"/>
                </a:lnTo>
                <a:lnTo>
                  <a:pt x="3135" y="9218"/>
                </a:lnTo>
                <a:lnTo>
                  <a:pt x="3133" y="9180"/>
                </a:lnTo>
                <a:lnTo>
                  <a:pt x="3130" y="9141"/>
                </a:lnTo>
                <a:lnTo>
                  <a:pt x="3130" y="9100"/>
                </a:lnTo>
                <a:lnTo>
                  <a:pt x="3131" y="9056"/>
                </a:lnTo>
                <a:lnTo>
                  <a:pt x="3135" y="9012"/>
                </a:lnTo>
                <a:lnTo>
                  <a:pt x="3139" y="8965"/>
                </a:lnTo>
                <a:lnTo>
                  <a:pt x="3144" y="8919"/>
                </a:lnTo>
                <a:lnTo>
                  <a:pt x="3148" y="8870"/>
                </a:lnTo>
                <a:lnTo>
                  <a:pt x="3156" y="8820"/>
                </a:lnTo>
                <a:lnTo>
                  <a:pt x="3163" y="8769"/>
                </a:lnTo>
                <a:lnTo>
                  <a:pt x="3180" y="8667"/>
                </a:lnTo>
                <a:lnTo>
                  <a:pt x="3201" y="8560"/>
                </a:lnTo>
                <a:lnTo>
                  <a:pt x="3223" y="8453"/>
                </a:lnTo>
                <a:lnTo>
                  <a:pt x="3246" y="8344"/>
                </a:lnTo>
                <a:lnTo>
                  <a:pt x="3271" y="8235"/>
                </a:lnTo>
                <a:lnTo>
                  <a:pt x="3320" y="8020"/>
                </a:lnTo>
                <a:lnTo>
                  <a:pt x="3343" y="7916"/>
                </a:lnTo>
                <a:lnTo>
                  <a:pt x="3364" y="7815"/>
                </a:lnTo>
                <a:lnTo>
                  <a:pt x="3383" y="7718"/>
                </a:lnTo>
                <a:lnTo>
                  <a:pt x="3400" y="7625"/>
                </a:lnTo>
                <a:lnTo>
                  <a:pt x="3414" y="7540"/>
                </a:lnTo>
                <a:lnTo>
                  <a:pt x="3419" y="7498"/>
                </a:lnTo>
                <a:lnTo>
                  <a:pt x="3422" y="7459"/>
                </a:lnTo>
                <a:lnTo>
                  <a:pt x="3426" y="7422"/>
                </a:lnTo>
                <a:lnTo>
                  <a:pt x="3427" y="7387"/>
                </a:lnTo>
                <a:lnTo>
                  <a:pt x="3427" y="7353"/>
                </a:lnTo>
                <a:lnTo>
                  <a:pt x="3427" y="7322"/>
                </a:lnTo>
                <a:lnTo>
                  <a:pt x="3425" y="7293"/>
                </a:lnTo>
                <a:lnTo>
                  <a:pt x="3420" y="7267"/>
                </a:lnTo>
                <a:lnTo>
                  <a:pt x="3415" y="7243"/>
                </a:lnTo>
                <a:lnTo>
                  <a:pt x="3408" y="7221"/>
                </a:lnTo>
                <a:lnTo>
                  <a:pt x="3399" y="7202"/>
                </a:lnTo>
                <a:lnTo>
                  <a:pt x="3394" y="7194"/>
                </a:lnTo>
                <a:lnTo>
                  <a:pt x="3388" y="7185"/>
                </a:lnTo>
                <a:lnTo>
                  <a:pt x="3382" y="7179"/>
                </a:lnTo>
                <a:lnTo>
                  <a:pt x="3376" y="7173"/>
                </a:lnTo>
                <a:lnTo>
                  <a:pt x="3369" y="7167"/>
                </a:lnTo>
                <a:lnTo>
                  <a:pt x="3361" y="7162"/>
                </a:lnTo>
                <a:lnTo>
                  <a:pt x="3345" y="7161"/>
                </a:lnTo>
                <a:lnTo>
                  <a:pt x="3331" y="7162"/>
                </a:lnTo>
                <a:lnTo>
                  <a:pt x="3316" y="7164"/>
                </a:lnTo>
                <a:lnTo>
                  <a:pt x="3301" y="7167"/>
                </a:lnTo>
                <a:lnTo>
                  <a:pt x="3287" y="7172"/>
                </a:lnTo>
                <a:lnTo>
                  <a:pt x="3273" y="7178"/>
                </a:lnTo>
                <a:lnTo>
                  <a:pt x="3260" y="7184"/>
                </a:lnTo>
                <a:lnTo>
                  <a:pt x="3248" y="7193"/>
                </a:lnTo>
                <a:lnTo>
                  <a:pt x="3234" y="7201"/>
                </a:lnTo>
                <a:lnTo>
                  <a:pt x="3222" y="7210"/>
                </a:lnTo>
                <a:lnTo>
                  <a:pt x="3197" y="7230"/>
                </a:lnTo>
                <a:lnTo>
                  <a:pt x="3174" y="7254"/>
                </a:lnTo>
                <a:lnTo>
                  <a:pt x="3151" y="7278"/>
                </a:lnTo>
                <a:lnTo>
                  <a:pt x="3107" y="7331"/>
                </a:lnTo>
                <a:lnTo>
                  <a:pt x="3085" y="7356"/>
                </a:lnTo>
                <a:lnTo>
                  <a:pt x="3063" y="7382"/>
                </a:lnTo>
                <a:lnTo>
                  <a:pt x="3041" y="7405"/>
                </a:lnTo>
                <a:lnTo>
                  <a:pt x="3019" y="7426"/>
                </a:lnTo>
                <a:lnTo>
                  <a:pt x="2996" y="7446"/>
                </a:lnTo>
                <a:lnTo>
                  <a:pt x="2985" y="7453"/>
                </a:lnTo>
                <a:lnTo>
                  <a:pt x="2972" y="7460"/>
                </a:lnTo>
                <a:lnTo>
                  <a:pt x="2935" y="7480"/>
                </a:lnTo>
                <a:lnTo>
                  <a:pt x="2892" y="7498"/>
                </a:lnTo>
                <a:lnTo>
                  <a:pt x="2845" y="7515"/>
                </a:lnTo>
                <a:lnTo>
                  <a:pt x="2795" y="7531"/>
                </a:lnTo>
                <a:lnTo>
                  <a:pt x="2743" y="7546"/>
                </a:lnTo>
                <a:lnTo>
                  <a:pt x="2688" y="7559"/>
                </a:lnTo>
                <a:lnTo>
                  <a:pt x="2631" y="7570"/>
                </a:lnTo>
                <a:lnTo>
                  <a:pt x="2574" y="7580"/>
                </a:lnTo>
                <a:lnTo>
                  <a:pt x="2516" y="7587"/>
                </a:lnTo>
                <a:lnTo>
                  <a:pt x="2459" y="7591"/>
                </a:lnTo>
                <a:lnTo>
                  <a:pt x="2432" y="7592"/>
                </a:lnTo>
                <a:lnTo>
                  <a:pt x="2404" y="7592"/>
                </a:lnTo>
                <a:lnTo>
                  <a:pt x="2377" y="7592"/>
                </a:lnTo>
                <a:lnTo>
                  <a:pt x="2350" y="7591"/>
                </a:lnTo>
                <a:lnTo>
                  <a:pt x="2324" y="7589"/>
                </a:lnTo>
                <a:lnTo>
                  <a:pt x="2300" y="7586"/>
                </a:lnTo>
                <a:lnTo>
                  <a:pt x="2276" y="7583"/>
                </a:lnTo>
                <a:lnTo>
                  <a:pt x="2252" y="7578"/>
                </a:lnTo>
                <a:lnTo>
                  <a:pt x="2229" y="7572"/>
                </a:lnTo>
                <a:lnTo>
                  <a:pt x="2208" y="7565"/>
                </a:lnTo>
                <a:lnTo>
                  <a:pt x="2188" y="7557"/>
                </a:lnTo>
                <a:lnTo>
                  <a:pt x="2169" y="7548"/>
                </a:lnTo>
                <a:lnTo>
                  <a:pt x="2135" y="7530"/>
                </a:lnTo>
                <a:lnTo>
                  <a:pt x="2102" y="7510"/>
                </a:lnTo>
                <a:lnTo>
                  <a:pt x="2070" y="7488"/>
                </a:lnTo>
                <a:lnTo>
                  <a:pt x="2037" y="7465"/>
                </a:lnTo>
                <a:lnTo>
                  <a:pt x="1974" y="7418"/>
                </a:lnTo>
                <a:lnTo>
                  <a:pt x="1910" y="7369"/>
                </a:lnTo>
                <a:lnTo>
                  <a:pt x="1878" y="7344"/>
                </a:lnTo>
                <a:lnTo>
                  <a:pt x="1846" y="7321"/>
                </a:lnTo>
                <a:lnTo>
                  <a:pt x="1815" y="7299"/>
                </a:lnTo>
                <a:lnTo>
                  <a:pt x="1782" y="7278"/>
                </a:lnTo>
                <a:lnTo>
                  <a:pt x="1747" y="7260"/>
                </a:lnTo>
                <a:lnTo>
                  <a:pt x="1713" y="7241"/>
                </a:lnTo>
                <a:lnTo>
                  <a:pt x="1679" y="7227"/>
                </a:lnTo>
                <a:lnTo>
                  <a:pt x="1661" y="7221"/>
                </a:lnTo>
                <a:lnTo>
                  <a:pt x="1644" y="7215"/>
                </a:lnTo>
                <a:lnTo>
                  <a:pt x="1624" y="7208"/>
                </a:lnTo>
                <a:lnTo>
                  <a:pt x="1607" y="7202"/>
                </a:lnTo>
                <a:lnTo>
                  <a:pt x="1592" y="7195"/>
                </a:lnTo>
                <a:lnTo>
                  <a:pt x="1579" y="7188"/>
                </a:lnTo>
                <a:lnTo>
                  <a:pt x="1567" y="7179"/>
                </a:lnTo>
                <a:lnTo>
                  <a:pt x="1556" y="7171"/>
                </a:lnTo>
                <a:lnTo>
                  <a:pt x="1547" y="7162"/>
                </a:lnTo>
                <a:lnTo>
                  <a:pt x="1538" y="7152"/>
                </a:lnTo>
                <a:lnTo>
                  <a:pt x="1532" y="7142"/>
                </a:lnTo>
                <a:lnTo>
                  <a:pt x="1526" y="7133"/>
                </a:lnTo>
                <a:lnTo>
                  <a:pt x="1520" y="7123"/>
                </a:lnTo>
                <a:lnTo>
                  <a:pt x="1516" y="7112"/>
                </a:lnTo>
                <a:lnTo>
                  <a:pt x="1508" y="7090"/>
                </a:lnTo>
                <a:lnTo>
                  <a:pt x="1502" y="7068"/>
                </a:lnTo>
                <a:lnTo>
                  <a:pt x="1496" y="7043"/>
                </a:lnTo>
                <a:lnTo>
                  <a:pt x="1487" y="7020"/>
                </a:lnTo>
                <a:lnTo>
                  <a:pt x="1478" y="6996"/>
                </a:lnTo>
                <a:lnTo>
                  <a:pt x="1472" y="6984"/>
                </a:lnTo>
                <a:lnTo>
                  <a:pt x="1466" y="6971"/>
                </a:lnTo>
                <a:lnTo>
                  <a:pt x="1459" y="6959"/>
                </a:lnTo>
                <a:lnTo>
                  <a:pt x="1449" y="6947"/>
                </a:lnTo>
                <a:lnTo>
                  <a:pt x="1439" y="6935"/>
                </a:lnTo>
                <a:lnTo>
                  <a:pt x="1428" y="6922"/>
                </a:lnTo>
                <a:lnTo>
                  <a:pt x="1415" y="6910"/>
                </a:lnTo>
                <a:lnTo>
                  <a:pt x="1401" y="6898"/>
                </a:lnTo>
                <a:lnTo>
                  <a:pt x="1384" y="6887"/>
                </a:lnTo>
                <a:lnTo>
                  <a:pt x="1366" y="6875"/>
                </a:lnTo>
                <a:lnTo>
                  <a:pt x="1351" y="6865"/>
                </a:lnTo>
                <a:lnTo>
                  <a:pt x="1335" y="6854"/>
                </a:lnTo>
                <a:lnTo>
                  <a:pt x="1320" y="6842"/>
                </a:lnTo>
                <a:lnTo>
                  <a:pt x="1304" y="6828"/>
                </a:lnTo>
                <a:lnTo>
                  <a:pt x="1272" y="6799"/>
                </a:lnTo>
                <a:lnTo>
                  <a:pt x="1240" y="6766"/>
                </a:lnTo>
                <a:lnTo>
                  <a:pt x="1208" y="6732"/>
                </a:lnTo>
                <a:lnTo>
                  <a:pt x="1178" y="6694"/>
                </a:lnTo>
                <a:lnTo>
                  <a:pt x="1147" y="6655"/>
                </a:lnTo>
                <a:lnTo>
                  <a:pt x="1117" y="6614"/>
                </a:lnTo>
                <a:lnTo>
                  <a:pt x="1087" y="6574"/>
                </a:lnTo>
                <a:lnTo>
                  <a:pt x="1059" y="6533"/>
                </a:lnTo>
                <a:lnTo>
                  <a:pt x="1004" y="6449"/>
                </a:lnTo>
                <a:lnTo>
                  <a:pt x="909" y="6301"/>
                </a:lnTo>
                <a:lnTo>
                  <a:pt x="893" y="6279"/>
                </a:lnTo>
                <a:lnTo>
                  <a:pt x="877" y="6261"/>
                </a:lnTo>
                <a:lnTo>
                  <a:pt x="859" y="6244"/>
                </a:lnTo>
                <a:lnTo>
                  <a:pt x="840" y="6228"/>
                </a:lnTo>
                <a:lnTo>
                  <a:pt x="822" y="6213"/>
                </a:lnTo>
                <a:lnTo>
                  <a:pt x="802" y="6200"/>
                </a:lnTo>
                <a:lnTo>
                  <a:pt x="763" y="6174"/>
                </a:lnTo>
                <a:lnTo>
                  <a:pt x="745" y="6161"/>
                </a:lnTo>
                <a:lnTo>
                  <a:pt x="725" y="6147"/>
                </a:lnTo>
                <a:lnTo>
                  <a:pt x="708" y="6133"/>
                </a:lnTo>
                <a:lnTo>
                  <a:pt x="691" y="6116"/>
                </a:lnTo>
                <a:lnTo>
                  <a:pt x="675" y="6099"/>
                </a:lnTo>
                <a:lnTo>
                  <a:pt x="661" y="6078"/>
                </a:lnTo>
                <a:lnTo>
                  <a:pt x="648" y="6056"/>
                </a:lnTo>
                <a:lnTo>
                  <a:pt x="642" y="6042"/>
                </a:lnTo>
                <a:lnTo>
                  <a:pt x="637" y="6030"/>
                </a:lnTo>
                <a:lnTo>
                  <a:pt x="615" y="5971"/>
                </a:lnTo>
                <a:lnTo>
                  <a:pt x="603" y="5937"/>
                </a:lnTo>
                <a:lnTo>
                  <a:pt x="588" y="5902"/>
                </a:lnTo>
                <a:lnTo>
                  <a:pt x="573" y="5868"/>
                </a:lnTo>
                <a:lnTo>
                  <a:pt x="557" y="5835"/>
                </a:lnTo>
                <a:lnTo>
                  <a:pt x="548" y="5820"/>
                </a:lnTo>
                <a:lnTo>
                  <a:pt x="538" y="5806"/>
                </a:lnTo>
                <a:lnTo>
                  <a:pt x="530" y="5794"/>
                </a:lnTo>
                <a:lnTo>
                  <a:pt x="521" y="5783"/>
                </a:lnTo>
                <a:lnTo>
                  <a:pt x="507" y="5769"/>
                </a:lnTo>
                <a:lnTo>
                  <a:pt x="491" y="5755"/>
                </a:lnTo>
                <a:lnTo>
                  <a:pt x="475" y="5742"/>
                </a:lnTo>
                <a:lnTo>
                  <a:pt x="458" y="5729"/>
                </a:lnTo>
                <a:lnTo>
                  <a:pt x="425" y="5705"/>
                </a:lnTo>
                <a:lnTo>
                  <a:pt x="389" y="5683"/>
                </a:lnTo>
                <a:lnTo>
                  <a:pt x="355" y="5660"/>
                </a:lnTo>
                <a:lnTo>
                  <a:pt x="321" y="5636"/>
                </a:lnTo>
                <a:lnTo>
                  <a:pt x="305" y="5623"/>
                </a:lnTo>
                <a:lnTo>
                  <a:pt x="289" y="5610"/>
                </a:lnTo>
                <a:lnTo>
                  <a:pt x="274" y="5595"/>
                </a:lnTo>
                <a:lnTo>
                  <a:pt x="261" y="5580"/>
                </a:lnTo>
                <a:lnTo>
                  <a:pt x="245" y="5561"/>
                </a:lnTo>
                <a:lnTo>
                  <a:pt x="232" y="5540"/>
                </a:lnTo>
                <a:lnTo>
                  <a:pt x="221" y="5520"/>
                </a:lnTo>
                <a:lnTo>
                  <a:pt x="211" y="5498"/>
                </a:lnTo>
                <a:lnTo>
                  <a:pt x="203" y="5478"/>
                </a:lnTo>
                <a:lnTo>
                  <a:pt x="196" y="5456"/>
                </a:lnTo>
                <a:lnTo>
                  <a:pt x="185" y="5413"/>
                </a:lnTo>
                <a:lnTo>
                  <a:pt x="173" y="5368"/>
                </a:lnTo>
                <a:lnTo>
                  <a:pt x="167" y="5346"/>
                </a:lnTo>
                <a:lnTo>
                  <a:pt x="159" y="5324"/>
                </a:lnTo>
                <a:lnTo>
                  <a:pt x="151" y="5302"/>
                </a:lnTo>
                <a:lnTo>
                  <a:pt x="141" y="5278"/>
                </a:lnTo>
                <a:lnTo>
                  <a:pt x="130" y="5256"/>
                </a:lnTo>
                <a:lnTo>
                  <a:pt x="115" y="5234"/>
                </a:lnTo>
                <a:lnTo>
                  <a:pt x="104" y="5216"/>
                </a:lnTo>
                <a:lnTo>
                  <a:pt x="91" y="5190"/>
                </a:lnTo>
                <a:lnTo>
                  <a:pt x="76" y="5159"/>
                </a:lnTo>
                <a:lnTo>
                  <a:pt x="60" y="5123"/>
                </a:lnTo>
                <a:lnTo>
                  <a:pt x="46" y="5084"/>
                </a:lnTo>
                <a:lnTo>
                  <a:pt x="32" y="5042"/>
                </a:lnTo>
                <a:lnTo>
                  <a:pt x="20" y="4998"/>
                </a:lnTo>
                <a:lnTo>
                  <a:pt x="10" y="4954"/>
                </a:lnTo>
                <a:lnTo>
                  <a:pt x="7" y="4932"/>
                </a:lnTo>
                <a:lnTo>
                  <a:pt x="3" y="4910"/>
                </a:lnTo>
                <a:lnTo>
                  <a:pt x="0" y="4890"/>
                </a:lnTo>
                <a:lnTo>
                  <a:pt x="0" y="4868"/>
                </a:lnTo>
                <a:lnTo>
                  <a:pt x="0" y="4848"/>
                </a:lnTo>
                <a:lnTo>
                  <a:pt x="2" y="4828"/>
                </a:lnTo>
                <a:lnTo>
                  <a:pt x="4" y="4809"/>
                </a:lnTo>
                <a:lnTo>
                  <a:pt x="8" y="4792"/>
                </a:lnTo>
                <a:lnTo>
                  <a:pt x="14" y="4775"/>
                </a:lnTo>
                <a:lnTo>
                  <a:pt x="21" y="4759"/>
                </a:lnTo>
                <a:lnTo>
                  <a:pt x="30" y="4745"/>
                </a:lnTo>
                <a:lnTo>
                  <a:pt x="40" y="4733"/>
                </a:lnTo>
                <a:lnTo>
                  <a:pt x="52" y="4722"/>
                </a:lnTo>
                <a:lnTo>
                  <a:pt x="66" y="4712"/>
                </a:lnTo>
                <a:lnTo>
                  <a:pt x="82" y="4705"/>
                </a:lnTo>
                <a:lnTo>
                  <a:pt x="101" y="4699"/>
                </a:lnTo>
                <a:lnTo>
                  <a:pt x="157" y="4755"/>
                </a:lnTo>
                <a:lnTo>
                  <a:pt x="216" y="4810"/>
                </a:lnTo>
                <a:lnTo>
                  <a:pt x="276" y="4863"/>
                </a:lnTo>
                <a:lnTo>
                  <a:pt x="337" y="4913"/>
                </a:lnTo>
                <a:lnTo>
                  <a:pt x="356" y="4919"/>
                </a:lnTo>
                <a:lnTo>
                  <a:pt x="376" y="4923"/>
                </a:lnTo>
                <a:lnTo>
                  <a:pt x="395" y="4925"/>
                </a:lnTo>
                <a:lnTo>
                  <a:pt x="416" y="4926"/>
                </a:lnTo>
                <a:lnTo>
                  <a:pt x="459" y="4926"/>
                </a:lnTo>
                <a:lnTo>
                  <a:pt x="502" y="4926"/>
                </a:lnTo>
                <a:lnTo>
                  <a:pt x="522" y="4926"/>
                </a:lnTo>
                <a:lnTo>
                  <a:pt x="543" y="4929"/>
                </a:lnTo>
                <a:lnTo>
                  <a:pt x="564" y="4931"/>
                </a:lnTo>
                <a:lnTo>
                  <a:pt x="584" y="4936"/>
                </a:lnTo>
                <a:lnTo>
                  <a:pt x="603" y="4942"/>
                </a:lnTo>
                <a:lnTo>
                  <a:pt x="621" y="4951"/>
                </a:lnTo>
                <a:lnTo>
                  <a:pt x="630" y="4957"/>
                </a:lnTo>
                <a:lnTo>
                  <a:pt x="639" y="4963"/>
                </a:lnTo>
                <a:lnTo>
                  <a:pt x="646" y="4970"/>
                </a:lnTo>
                <a:lnTo>
                  <a:pt x="655" y="4978"/>
                </a:lnTo>
                <a:lnTo>
                  <a:pt x="684" y="4969"/>
                </a:lnTo>
                <a:lnTo>
                  <a:pt x="718" y="4960"/>
                </a:lnTo>
                <a:lnTo>
                  <a:pt x="758" y="4952"/>
                </a:lnTo>
                <a:lnTo>
                  <a:pt x="804" y="4943"/>
                </a:lnTo>
                <a:lnTo>
                  <a:pt x="851" y="4935"/>
                </a:lnTo>
                <a:lnTo>
                  <a:pt x="903" y="4927"/>
                </a:lnTo>
                <a:lnTo>
                  <a:pt x="954" y="4920"/>
                </a:lnTo>
                <a:lnTo>
                  <a:pt x="1007" y="4915"/>
                </a:lnTo>
                <a:lnTo>
                  <a:pt x="1059" y="4912"/>
                </a:lnTo>
                <a:lnTo>
                  <a:pt x="1111" y="4909"/>
                </a:lnTo>
                <a:lnTo>
                  <a:pt x="1159" y="4909"/>
                </a:lnTo>
                <a:lnTo>
                  <a:pt x="1206" y="4912"/>
                </a:lnTo>
                <a:lnTo>
                  <a:pt x="1228" y="4914"/>
                </a:lnTo>
                <a:lnTo>
                  <a:pt x="1249" y="4916"/>
                </a:lnTo>
                <a:lnTo>
                  <a:pt x="1268" y="4920"/>
                </a:lnTo>
                <a:lnTo>
                  <a:pt x="1287" y="4924"/>
                </a:lnTo>
                <a:lnTo>
                  <a:pt x="1304" y="4930"/>
                </a:lnTo>
                <a:lnTo>
                  <a:pt x="1318" y="4935"/>
                </a:lnTo>
                <a:lnTo>
                  <a:pt x="1332" y="4942"/>
                </a:lnTo>
                <a:lnTo>
                  <a:pt x="1344" y="4949"/>
                </a:lnTo>
                <a:lnTo>
                  <a:pt x="1366" y="4956"/>
                </a:lnTo>
                <a:lnTo>
                  <a:pt x="1387" y="4958"/>
                </a:lnTo>
                <a:lnTo>
                  <a:pt x="1408" y="4958"/>
                </a:lnTo>
                <a:lnTo>
                  <a:pt x="1428" y="4956"/>
                </a:lnTo>
                <a:lnTo>
                  <a:pt x="1449" y="4953"/>
                </a:lnTo>
                <a:lnTo>
                  <a:pt x="1469" y="4948"/>
                </a:lnTo>
                <a:lnTo>
                  <a:pt x="1488" y="4942"/>
                </a:lnTo>
                <a:lnTo>
                  <a:pt x="1508" y="4935"/>
                </a:lnTo>
                <a:lnTo>
                  <a:pt x="1547" y="4921"/>
                </a:lnTo>
                <a:lnTo>
                  <a:pt x="1567" y="4914"/>
                </a:lnTo>
                <a:lnTo>
                  <a:pt x="1587" y="4908"/>
                </a:lnTo>
                <a:lnTo>
                  <a:pt x="1607" y="4902"/>
                </a:lnTo>
                <a:lnTo>
                  <a:pt x="1628" y="4898"/>
                </a:lnTo>
                <a:lnTo>
                  <a:pt x="1648" y="4896"/>
                </a:lnTo>
                <a:lnTo>
                  <a:pt x="1670" y="4896"/>
                </a:lnTo>
                <a:lnTo>
                  <a:pt x="1691" y="4897"/>
                </a:lnTo>
                <a:lnTo>
                  <a:pt x="1713" y="4902"/>
                </a:lnTo>
                <a:lnTo>
                  <a:pt x="1733" y="4907"/>
                </a:lnTo>
                <a:lnTo>
                  <a:pt x="1752" y="4915"/>
                </a:lnTo>
                <a:lnTo>
                  <a:pt x="1772" y="4924"/>
                </a:lnTo>
                <a:lnTo>
                  <a:pt x="1790" y="4934"/>
                </a:lnTo>
                <a:lnTo>
                  <a:pt x="1827" y="4954"/>
                </a:lnTo>
                <a:lnTo>
                  <a:pt x="1864" y="4976"/>
                </a:lnTo>
                <a:lnTo>
                  <a:pt x="1883" y="4986"/>
                </a:lnTo>
                <a:lnTo>
                  <a:pt x="1901" y="4996"/>
                </a:lnTo>
                <a:lnTo>
                  <a:pt x="1921" y="5005"/>
                </a:lnTo>
                <a:lnTo>
                  <a:pt x="1941" y="5011"/>
                </a:lnTo>
                <a:lnTo>
                  <a:pt x="1961" y="5016"/>
                </a:lnTo>
                <a:lnTo>
                  <a:pt x="1982" y="5019"/>
                </a:lnTo>
                <a:lnTo>
                  <a:pt x="2069" y="5024"/>
                </a:lnTo>
                <a:lnTo>
                  <a:pt x="2156" y="5029"/>
                </a:lnTo>
                <a:lnTo>
                  <a:pt x="2241" y="5036"/>
                </a:lnTo>
                <a:lnTo>
                  <a:pt x="2284" y="5040"/>
                </a:lnTo>
                <a:lnTo>
                  <a:pt x="2327" y="5046"/>
                </a:lnTo>
                <a:lnTo>
                  <a:pt x="2370" y="5052"/>
                </a:lnTo>
                <a:lnTo>
                  <a:pt x="2411" y="5060"/>
                </a:lnTo>
                <a:lnTo>
                  <a:pt x="2454" y="5068"/>
                </a:lnTo>
                <a:lnTo>
                  <a:pt x="2496" y="5078"/>
                </a:lnTo>
                <a:lnTo>
                  <a:pt x="2537" y="5090"/>
                </a:lnTo>
                <a:lnTo>
                  <a:pt x="2579" y="5102"/>
                </a:lnTo>
                <a:lnTo>
                  <a:pt x="2619" y="5117"/>
                </a:lnTo>
                <a:lnTo>
                  <a:pt x="2661" y="5134"/>
                </a:lnTo>
                <a:lnTo>
                  <a:pt x="2854" y="5314"/>
                </a:lnTo>
                <a:lnTo>
                  <a:pt x="2880" y="5311"/>
                </a:lnTo>
                <a:lnTo>
                  <a:pt x="2904" y="5313"/>
                </a:lnTo>
                <a:lnTo>
                  <a:pt x="2930" y="5314"/>
                </a:lnTo>
                <a:lnTo>
                  <a:pt x="2953" y="5319"/>
                </a:lnTo>
                <a:lnTo>
                  <a:pt x="2977" y="5325"/>
                </a:lnTo>
                <a:lnTo>
                  <a:pt x="2999" y="5333"/>
                </a:lnTo>
                <a:lnTo>
                  <a:pt x="3021" y="5343"/>
                </a:lnTo>
                <a:lnTo>
                  <a:pt x="3043" y="5355"/>
                </a:lnTo>
                <a:lnTo>
                  <a:pt x="3064" y="5368"/>
                </a:lnTo>
                <a:lnTo>
                  <a:pt x="3084" y="5382"/>
                </a:lnTo>
                <a:lnTo>
                  <a:pt x="3102" y="5399"/>
                </a:lnTo>
                <a:lnTo>
                  <a:pt x="3119" y="5416"/>
                </a:lnTo>
                <a:lnTo>
                  <a:pt x="3136" y="5435"/>
                </a:lnTo>
                <a:lnTo>
                  <a:pt x="3151" y="5454"/>
                </a:lnTo>
                <a:lnTo>
                  <a:pt x="3166" y="5474"/>
                </a:lnTo>
                <a:lnTo>
                  <a:pt x="3178" y="5495"/>
                </a:lnTo>
                <a:lnTo>
                  <a:pt x="3179" y="5506"/>
                </a:lnTo>
                <a:lnTo>
                  <a:pt x="3181" y="5517"/>
                </a:lnTo>
                <a:lnTo>
                  <a:pt x="3186" y="5529"/>
                </a:lnTo>
                <a:lnTo>
                  <a:pt x="3191" y="5544"/>
                </a:lnTo>
                <a:lnTo>
                  <a:pt x="3199" y="5558"/>
                </a:lnTo>
                <a:lnTo>
                  <a:pt x="3208" y="5574"/>
                </a:lnTo>
                <a:lnTo>
                  <a:pt x="3229" y="5608"/>
                </a:lnTo>
                <a:lnTo>
                  <a:pt x="3255" y="5645"/>
                </a:lnTo>
                <a:lnTo>
                  <a:pt x="3284" y="5683"/>
                </a:lnTo>
                <a:lnTo>
                  <a:pt x="3315" y="5722"/>
                </a:lnTo>
                <a:lnTo>
                  <a:pt x="3349" y="5760"/>
                </a:lnTo>
                <a:lnTo>
                  <a:pt x="3382" y="5798"/>
                </a:lnTo>
                <a:lnTo>
                  <a:pt x="3416" y="5833"/>
                </a:lnTo>
                <a:lnTo>
                  <a:pt x="3448" y="5865"/>
                </a:lnTo>
                <a:lnTo>
                  <a:pt x="3480" y="5893"/>
                </a:lnTo>
                <a:lnTo>
                  <a:pt x="3507" y="5918"/>
                </a:lnTo>
                <a:lnTo>
                  <a:pt x="3531" y="5935"/>
                </a:lnTo>
                <a:lnTo>
                  <a:pt x="3542" y="5942"/>
                </a:lnTo>
                <a:lnTo>
                  <a:pt x="3551" y="5947"/>
                </a:lnTo>
                <a:lnTo>
                  <a:pt x="3558" y="5949"/>
                </a:lnTo>
                <a:lnTo>
                  <a:pt x="3565" y="5951"/>
                </a:lnTo>
                <a:lnTo>
                  <a:pt x="3574" y="5962"/>
                </a:lnTo>
                <a:lnTo>
                  <a:pt x="3582" y="5975"/>
                </a:lnTo>
                <a:lnTo>
                  <a:pt x="3591" y="5987"/>
                </a:lnTo>
                <a:lnTo>
                  <a:pt x="3598" y="6001"/>
                </a:lnTo>
                <a:lnTo>
                  <a:pt x="3612" y="6029"/>
                </a:lnTo>
                <a:lnTo>
                  <a:pt x="3624" y="6058"/>
                </a:lnTo>
                <a:lnTo>
                  <a:pt x="3634" y="6090"/>
                </a:lnTo>
                <a:lnTo>
                  <a:pt x="3641" y="6122"/>
                </a:lnTo>
                <a:lnTo>
                  <a:pt x="3649" y="6155"/>
                </a:lnTo>
                <a:lnTo>
                  <a:pt x="3655" y="6189"/>
                </a:lnTo>
                <a:lnTo>
                  <a:pt x="3664" y="6257"/>
                </a:lnTo>
                <a:lnTo>
                  <a:pt x="3672" y="6325"/>
                </a:lnTo>
                <a:lnTo>
                  <a:pt x="3680" y="6391"/>
                </a:lnTo>
                <a:lnTo>
                  <a:pt x="3685" y="6422"/>
                </a:lnTo>
                <a:lnTo>
                  <a:pt x="3691" y="6453"/>
                </a:lnTo>
                <a:lnTo>
                  <a:pt x="3694" y="6466"/>
                </a:lnTo>
                <a:lnTo>
                  <a:pt x="3694" y="6482"/>
                </a:lnTo>
                <a:lnTo>
                  <a:pt x="3694" y="6499"/>
                </a:lnTo>
                <a:lnTo>
                  <a:pt x="3693" y="6518"/>
                </a:lnTo>
                <a:lnTo>
                  <a:pt x="3688" y="6557"/>
                </a:lnTo>
                <a:lnTo>
                  <a:pt x="3679" y="6600"/>
                </a:lnTo>
                <a:lnTo>
                  <a:pt x="3669" y="6644"/>
                </a:lnTo>
                <a:lnTo>
                  <a:pt x="3658" y="6690"/>
                </a:lnTo>
                <a:lnTo>
                  <a:pt x="3635" y="6784"/>
                </a:lnTo>
                <a:lnTo>
                  <a:pt x="3624" y="6830"/>
                </a:lnTo>
                <a:lnTo>
                  <a:pt x="3615" y="6874"/>
                </a:lnTo>
                <a:lnTo>
                  <a:pt x="3609" y="6914"/>
                </a:lnTo>
                <a:lnTo>
                  <a:pt x="3608" y="6932"/>
                </a:lnTo>
                <a:lnTo>
                  <a:pt x="3607" y="6951"/>
                </a:lnTo>
                <a:lnTo>
                  <a:pt x="3608" y="6966"/>
                </a:lnTo>
                <a:lnTo>
                  <a:pt x="3609" y="6982"/>
                </a:lnTo>
                <a:lnTo>
                  <a:pt x="3612" y="6996"/>
                </a:lnTo>
                <a:lnTo>
                  <a:pt x="3617" y="7008"/>
                </a:lnTo>
                <a:lnTo>
                  <a:pt x="3622" y="7018"/>
                </a:lnTo>
                <a:lnTo>
                  <a:pt x="3629" y="7026"/>
                </a:lnTo>
                <a:lnTo>
                  <a:pt x="3639" y="7034"/>
                </a:lnTo>
                <a:lnTo>
                  <a:pt x="3649" y="7039"/>
                </a:lnTo>
                <a:lnTo>
                  <a:pt x="3649" y="7025"/>
                </a:lnTo>
                <a:lnTo>
                  <a:pt x="3650" y="7012"/>
                </a:lnTo>
                <a:lnTo>
                  <a:pt x="3651" y="6996"/>
                </a:lnTo>
                <a:lnTo>
                  <a:pt x="3653" y="6981"/>
                </a:lnTo>
                <a:lnTo>
                  <a:pt x="3661" y="6947"/>
                </a:lnTo>
                <a:lnTo>
                  <a:pt x="3671" y="6911"/>
                </a:lnTo>
                <a:lnTo>
                  <a:pt x="3683" y="6874"/>
                </a:lnTo>
                <a:lnTo>
                  <a:pt x="3697" y="6834"/>
                </a:lnTo>
                <a:lnTo>
                  <a:pt x="3713" y="6794"/>
                </a:lnTo>
                <a:lnTo>
                  <a:pt x="3730" y="6754"/>
                </a:lnTo>
                <a:lnTo>
                  <a:pt x="3768" y="6672"/>
                </a:lnTo>
                <a:lnTo>
                  <a:pt x="3806" y="6592"/>
                </a:lnTo>
                <a:lnTo>
                  <a:pt x="3875" y="6457"/>
                </a:lnTo>
                <a:lnTo>
                  <a:pt x="3872" y="6398"/>
                </a:lnTo>
                <a:lnTo>
                  <a:pt x="3867" y="6344"/>
                </a:lnTo>
                <a:lnTo>
                  <a:pt x="3862" y="6297"/>
                </a:lnTo>
                <a:lnTo>
                  <a:pt x="3855" y="6255"/>
                </a:lnTo>
                <a:lnTo>
                  <a:pt x="3848" y="6216"/>
                </a:lnTo>
                <a:lnTo>
                  <a:pt x="3837" y="6180"/>
                </a:lnTo>
                <a:lnTo>
                  <a:pt x="3826" y="6146"/>
                </a:lnTo>
                <a:lnTo>
                  <a:pt x="3812" y="6114"/>
                </a:lnTo>
                <a:lnTo>
                  <a:pt x="3798" y="6083"/>
                </a:lnTo>
                <a:lnTo>
                  <a:pt x="3782" y="6051"/>
                </a:lnTo>
                <a:lnTo>
                  <a:pt x="3745" y="5982"/>
                </a:lnTo>
                <a:lnTo>
                  <a:pt x="3701" y="5903"/>
                </a:lnTo>
                <a:lnTo>
                  <a:pt x="3677" y="5857"/>
                </a:lnTo>
                <a:lnTo>
                  <a:pt x="3651" y="5805"/>
                </a:lnTo>
                <a:lnTo>
                  <a:pt x="3624" y="5750"/>
                </a:lnTo>
                <a:lnTo>
                  <a:pt x="3598" y="5695"/>
                </a:lnTo>
                <a:lnTo>
                  <a:pt x="3574" y="5641"/>
                </a:lnTo>
                <a:lnTo>
                  <a:pt x="3551" y="5589"/>
                </a:lnTo>
                <a:lnTo>
                  <a:pt x="3529" y="5536"/>
                </a:lnTo>
                <a:lnTo>
                  <a:pt x="3509" y="5485"/>
                </a:lnTo>
                <a:lnTo>
                  <a:pt x="3490" y="5434"/>
                </a:lnTo>
                <a:lnTo>
                  <a:pt x="3472" y="5383"/>
                </a:lnTo>
                <a:lnTo>
                  <a:pt x="3455" y="5335"/>
                </a:lnTo>
                <a:lnTo>
                  <a:pt x="3441" y="5284"/>
                </a:lnTo>
                <a:lnTo>
                  <a:pt x="3426" y="5236"/>
                </a:lnTo>
                <a:lnTo>
                  <a:pt x="3414" y="5187"/>
                </a:lnTo>
                <a:lnTo>
                  <a:pt x="3403" y="5138"/>
                </a:lnTo>
                <a:lnTo>
                  <a:pt x="3392" y="5090"/>
                </a:lnTo>
                <a:lnTo>
                  <a:pt x="3383" y="5041"/>
                </a:lnTo>
                <a:lnTo>
                  <a:pt x="3376" y="4992"/>
                </a:lnTo>
                <a:lnTo>
                  <a:pt x="3369" y="4945"/>
                </a:lnTo>
                <a:lnTo>
                  <a:pt x="3364" y="4896"/>
                </a:lnTo>
                <a:lnTo>
                  <a:pt x="3359" y="4847"/>
                </a:lnTo>
                <a:lnTo>
                  <a:pt x="3356" y="4797"/>
                </a:lnTo>
                <a:lnTo>
                  <a:pt x="3355" y="4747"/>
                </a:lnTo>
                <a:lnTo>
                  <a:pt x="3354" y="4696"/>
                </a:lnTo>
                <a:lnTo>
                  <a:pt x="3355" y="4646"/>
                </a:lnTo>
                <a:lnTo>
                  <a:pt x="3356" y="4595"/>
                </a:lnTo>
                <a:lnTo>
                  <a:pt x="3359" y="4542"/>
                </a:lnTo>
                <a:lnTo>
                  <a:pt x="3364" y="4490"/>
                </a:lnTo>
                <a:lnTo>
                  <a:pt x="3369" y="4436"/>
                </a:lnTo>
                <a:lnTo>
                  <a:pt x="3375" y="4381"/>
                </a:lnTo>
                <a:lnTo>
                  <a:pt x="3382" y="4326"/>
                </a:lnTo>
                <a:lnTo>
                  <a:pt x="3391" y="4270"/>
                </a:lnTo>
                <a:lnTo>
                  <a:pt x="3400" y="4211"/>
                </a:lnTo>
                <a:lnTo>
                  <a:pt x="3411" y="4152"/>
                </a:lnTo>
                <a:lnTo>
                  <a:pt x="3443" y="3979"/>
                </a:lnTo>
                <a:lnTo>
                  <a:pt x="3461" y="3882"/>
                </a:lnTo>
                <a:lnTo>
                  <a:pt x="3472" y="3832"/>
                </a:lnTo>
                <a:lnTo>
                  <a:pt x="3483" y="3782"/>
                </a:lnTo>
                <a:lnTo>
                  <a:pt x="3496" y="3733"/>
                </a:lnTo>
                <a:lnTo>
                  <a:pt x="3509" y="3684"/>
                </a:lnTo>
                <a:lnTo>
                  <a:pt x="3523" y="3638"/>
                </a:lnTo>
                <a:lnTo>
                  <a:pt x="3537" y="3593"/>
                </a:lnTo>
                <a:lnTo>
                  <a:pt x="3554" y="3550"/>
                </a:lnTo>
                <a:lnTo>
                  <a:pt x="3571" y="3510"/>
                </a:lnTo>
                <a:lnTo>
                  <a:pt x="3590" y="3473"/>
                </a:lnTo>
                <a:lnTo>
                  <a:pt x="3600" y="3456"/>
                </a:lnTo>
                <a:lnTo>
                  <a:pt x="3609" y="3440"/>
                </a:lnTo>
                <a:lnTo>
                  <a:pt x="3631" y="3404"/>
                </a:lnTo>
                <a:lnTo>
                  <a:pt x="3651" y="3370"/>
                </a:lnTo>
                <a:lnTo>
                  <a:pt x="3667" y="3337"/>
                </a:lnTo>
                <a:lnTo>
                  <a:pt x="3680" y="3304"/>
                </a:lnTo>
                <a:lnTo>
                  <a:pt x="3693" y="3271"/>
                </a:lnTo>
                <a:lnTo>
                  <a:pt x="3702" y="3239"/>
                </a:lnTo>
                <a:lnTo>
                  <a:pt x="3711" y="3208"/>
                </a:lnTo>
                <a:lnTo>
                  <a:pt x="3718" y="3176"/>
                </a:lnTo>
                <a:lnTo>
                  <a:pt x="3732" y="3113"/>
                </a:lnTo>
                <a:lnTo>
                  <a:pt x="3746" y="3050"/>
                </a:lnTo>
                <a:lnTo>
                  <a:pt x="3755" y="3018"/>
                </a:lnTo>
                <a:lnTo>
                  <a:pt x="3763" y="2985"/>
                </a:lnTo>
                <a:lnTo>
                  <a:pt x="3774" y="2952"/>
                </a:lnTo>
                <a:lnTo>
                  <a:pt x="3787" y="2919"/>
                </a:lnTo>
                <a:lnTo>
                  <a:pt x="3798" y="2893"/>
                </a:lnTo>
                <a:lnTo>
                  <a:pt x="3810" y="2869"/>
                </a:lnTo>
                <a:lnTo>
                  <a:pt x="3823" y="2845"/>
                </a:lnTo>
                <a:lnTo>
                  <a:pt x="3837" y="2823"/>
                </a:lnTo>
                <a:lnTo>
                  <a:pt x="3866" y="2779"/>
                </a:lnTo>
                <a:lnTo>
                  <a:pt x="3895" y="2736"/>
                </a:lnTo>
                <a:lnTo>
                  <a:pt x="3924" y="2693"/>
                </a:lnTo>
                <a:lnTo>
                  <a:pt x="3937" y="2670"/>
                </a:lnTo>
                <a:lnTo>
                  <a:pt x="3949" y="2646"/>
                </a:lnTo>
                <a:lnTo>
                  <a:pt x="3960" y="2623"/>
                </a:lnTo>
                <a:lnTo>
                  <a:pt x="3970" y="2598"/>
                </a:lnTo>
                <a:lnTo>
                  <a:pt x="3979" y="2571"/>
                </a:lnTo>
                <a:lnTo>
                  <a:pt x="3986" y="2543"/>
                </a:lnTo>
                <a:lnTo>
                  <a:pt x="3990" y="2517"/>
                </a:lnTo>
                <a:lnTo>
                  <a:pt x="3993" y="2492"/>
                </a:lnTo>
                <a:lnTo>
                  <a:pt x="3998" y="2445"/>
                </a:lnTo>
                <a:lnTo>
                  <a:pt x="4003" y="2398"/>
                </a:lnTo>
                <a:lnTo>
                  <a:pt x="4007" y="2353"/>
                </a:lnTo>
                <a:lnTo>
                  <a:pt x="4010" y="2331"/>
                </a:lnTo>
                <a:lnTo>
                  <a:pt x="4014" y="2310"/>
                </a:lnTo>
                <a:lnTo>
                  <a:pt x="4019" y="2288"/>
                </a:lnTo>
                <a:lnTo>
                  <a:pt x="4025" y="2266"/>
                </a:lnTo>
                <a:lnTo>
                  <a:pt x="4032" y="2246"/>
                </a:lnTo>
                <a:lnTo>
                  <a:pt x="4042" y="2225"/>
                </a:lnTo>
                <a:lnTo>
                  <a:pt x="4053" y="2203"/>
                </a:lnTo>
                <a:lnTo>
                  <a:pt x="4067" y="2182"/>
                </a:lnTo>
                <a:lnTo>
                  <a:pt x="4083" y="2161"/>
                </a:lnTo>
                <a:lnTo>
                  <a:pt x="4098" y="2140"/>
                </a:lnTo>
                <a:lnTo>
                  <a:pt x="4134" y="2099"/>
                </a:lnTo>
                <a:lnTo>
                  <a:pt x="4172" y="2055"/>
                </a:lnTo>
                <a:lnTo>
                  <a:pt x="4211" y="2011"/>
                </a:lnTo>
                <a:lnTo>
                  <a:pt x="4230" y="1988"/>
                </a:lnTo>
                <a:lnTo>
                  <a:pt x="4249" y="1963"/>
                </a:lnTo>
                <a:lnTo>
                  <a:pt x="4266" y="1939"/>
                </a:lnTo>
                <a:lnTo>
                  <a:pt x="4283" y="1913"/>
                </a:lnTo>
                <a:lnTo>
                  <a:pt x="4298" y="1887"/>
                </a:lnTo>
                <a:lnTo>
                  <a:pt x="4311" y="1860"/>
                </a:lnTo>
                <a:lnTo>
                  <a:pt x="4323" y="1832"/>
                </a:lnTo>
                <a:lnTo>
                  <a:pt x="4333" y="1803"/>
                </a:lnTo>
                <a:lnTo>
                  <a:pt x="4326" y="1804"/>
                </a:lnTo>
                <a:lnTo>
                  <a:pt x="4318" y="1805"/>
                </a:lnTo>
                <a:lnTo>
                  <a:pt x="4314" y="1807"/>
                </a:lnTo>
                <a:lnTo>
                  <a:pt x="4310" y="1810"/>
                </a:lnTo>
                <a:lnTo>
                  <a:pt x="4307" y="1813"/>
                </a:lnTo>
                <a:lnTo>
                  <a:pt x="4305" y="1816"/>
                </a:lnTo>
                <a:lnTo>
                  <a:pt x="4303" y="1824"/>
                </a:lnTo>
                <a:lnTo>
                  <a:pt x="4301" y="1831"/>
                </a:lnTo>
                <a:lnTo>
                  <a:pt x="4299" y="1834"/>
                </a:lnTo>
                <a:lnTo>
                  <a:pt x="4298" y="1837"/>
                </a:lnTo>
                <a:lnTo>
                  <a:pt x="4295" y="1838"/>
                </a:lnTo>
                <a:lnTo>
                  <a:pt x="4290" y="1840"/>
                </a:lnTo>
                <a:lnTo>
                  <a:pt x="4285" y="1841"/>
                </a:lnTo>
                <a:lnTo>
                  <a:pt x="4279" y="1840"/>
                </a:lnTo>
                <a:lnTo>
                  <a:pt x="4307" y="1779"/>
                </a:lnTo>
                <a:lnTo>
                  <a:pt x="4337" y="1715"/>
                </a:lnTo>
                <a:lnTo>
                  <a:pt x="4369" y="1651"/>
                </a:lnTo>
                <a:lnTo>
                  <a:pt x="4403" y="1585"/>
                </a:lnTo>
                <a:lnTo>
                  <a:pt x="4437" y="1521"/>
                </a:lnTo>
                <a:lnTo>
                  <a:pt x="4474" y="1455"/>
                </a:lnTo>
                <a:lnTo>
                  <a:pt x="4512" y="1389"/>
                </a:lnTo>
                <a:lnTo>
                  <a:pt x="4550" y="1324"/>
                </a:lnTo>
                <a:lnTo>
                  <a:pt x="4590" y="1259"/>
                </a:lnTo>
                <a:lnTo>
                  <a:pt x="4630" y="1196"/>
                </a:lnTo>
                <a:lnTo>
                  <a:pt x="4672" y="1133"/>
                </a:lnTo>
                <a:lnTo>
                  <a:pt x="4715" y="1073"/>
                </a:lnTo>
                <a:lnTo>
                  <a:pt x="4757" y="1015"/>
                </a:lnTo>
                <a:lnTo>
                  <a:pt x="4801" y="958"/>
                </a:lnTo>
                <a:lnTo>
                  <a:pt x="4844" y="906"/>
                </a:lnTo>
                <a:lnTo>
                  <a:pt x="4889" y="856"/>
                </a:lnTo>
                <a:lnTo>
                  <a:pt x="4908" y="847"/>
                </a:lnTo>
                <a:lnTo>
                  <a:pt x="4925" y="839"/>
                </a:lnTo>
                <a:lnTo>
                  <a:pt x="4959" y="820"/>
                </a:lnTo>
                <a:lnTo>
                  <a:pt x="4992" y="799"/>
                </a:lnTo>
                <a:lnTo>
                  <a:pt x="5023" y="776"/>
                </a:lnTo>
                <a:lnTo>
                  <a:pt x="5052" y="752"/>
                </a:lnTo>
                <a:lnTo>
                  <a:pt x="5080" y="726"/>
                </a:lnTo>
                <a:lnTo>
                  <a:pt x="5107" y="698"/>
                </a:lnTo>
                <a:lnTo>
                  <a:pt x="5134" y="670"/>
                </a:lnTo>
                <a:lnTo>
                  <a:pt x="5158" y="641"/>
                </a:lnTo>
                <a:lnTo>
                  <a:pt x="5183" y="611"/>
                </a:lnTo>
                <a:lnTo>
                  <a:pt x="5230" y="549"/>
                </a:lnTo>
                <a:lnTo>
                  <a:pt x="5278" y="488"/>
                </a:lnTo>
                <a:lnTo>
                  <a:pt x="5326" y="428"/>
                </a:lnTo>
                <a:lnTo>
                  <a:pt x="5344" y="405"/>
                </a:lnTo>
                <a:lnTo>
                  <a:pt x="5360" y="379"/>
                </a:lnTo>
                <a:lnTo>
                  <a:pt x="5377" y="352"/>
                </a:lnTo>
                <a:lnTo>
                  <a:pt x="5392" y="323"/>
                </a:lnTo>
                <a:lnTo>
                  <a:pt x="5424" y="262"/>
                </a:lnTo>
                <a:lnTo>
                  <a:pt x="5455" y="198"/>
                </a:lnTo>
                <a:lnTo>
                  <a:pt x="5471" y="167"/>
                </a:lnTo>
                <a:lnTo>
                  <a:pt x="5488" y="137"/>
                </a:lnTo>
                <a:lnTo>
                  <a:pt x="5506" y="109"/>
                </a:lnTo>
                <a:lnTo>
                  <a:pt x="5525" y="82"/>
                </a:lnTo>
                <a:lnTo>
                  <a:pt x="5545" y="57"/>
                </a:lnTo>
                <a:lnTo>
                  <a:pt x="5554" y="45"/>
                </a:lnTo>
                <a:lnTo>
                  <a:pt x="5565" y="34"/>
                </a:lnTo>
                <a:lnTo>
                  <a:pt x="5576" y="24"/>
                </a:lnTo>
                <a:lnTo>
                  <a:pt x="5587" y="16"/>
                </a:lnTo>
                <a:lnTo>
                  <a:pt x="5600" y="7"/>
                </a:lnTo>
                <a:lnTo>
                  <a:pt x="5612" y="0"/>
                </a:lnTo>
                <a:lnTo>
                  <a:pt x="5628" y="12"/>
                </a:lnTo>
                <a:lnTo>
                  <a:pt x="5642" y="27"/>
                </a:lnTo>
                <a:lnTo>
                  <a:pt x="5657" y="43"/>
                </a:lnTo>
                <a:lnTo>
                  <a:pt x="5671" y="59"/>
                </a:lnTo>
                <a:lnTo>
                  <a:pt x="5684" y="77"/>
                </a:lnTo>
                <a:lnTo>
                  <a:pt x="5696" y="95"/>
                </a:lnTo>
                <a:lnTo>
                  <a:pt x="5708" y="115"/>
                </a:lnTo>
                <a:lnTo>
                  <a:pt x="5719" y="134"/>
                </a:lnTo>
                <a:lnTo>
                  <a:pt x="5730" y="155"/>
                </a:lnTo>
                <a:lnTo>
                  <a:pt x="5740" y="177"/>
                </a:lnTo>
                <a:lnTo>
                  <a:pt x="5760" y="222"/>
                </a:lnTo>
                <a:lnTo>
                  <a:pt x="5777" y="269"/>
                </a:lnTo>
                <a:lnTo>
                  <a:pt x="5794" y="318"/>
                </a:lnTo>
                <a:lnTo>
                  <a:pt x="5826" y="414"/>
                </a:lnTo>
                <a:lnTo>
                  <a:pt x="5842" y="463"/>
                </a:lnTo>
                <a:lnTo>
                  <a:pt x="5858" y="510"/>
                </a:lnTo>
                <a:lnTo>
                  <a:pt x="5875" y="555"/>
                </a:lnTo>
                <a:lnTo>
                  <a:pt x="5892" y="598"/>
                </a:lnTo>
                <a:lnTo>
                  <a:pt x="5910" y="637"/>
                </a:lnTo>
                <a:lnTo>
                  <a:pt x="5921" y="656"/>
                </a:lnTo>
                <a:lnTo>
                  <a:pt x="5931" y="674"/>
                </a:lnTo>
                <a:lnTo>
                  <a:pt x="5953" y="709"/>
                </a:lnTo>
                <a:lnTo>
                  <a:pt x="5974" y="746"/>
                </a:lnTo>
                <a:lnTo>
                  <a:pt x="5996" y="785"/>
                </a:lnTo>
                <a:lnTo>
                  <a:pt x="6017" y="824"/>
                </a:lnTo>
                <a:lnTo>
                  <a:pt x="6058" y="905"/>
                </a:lnTo>
                <a:lnTo>
                  <a:pt x="6098" y="989"/>
                </a:lnTo>
                <a:lnTo>
                  <a:pt x="6138" y="1074"/>
                </a:lnTo>
                <a:lnTo>
                  <a:pt x="6175" y="1159"/>
                </a:lnTo>
                <a:lnTo>
                  <a:pt x="6248" y="1320"/>
                </a:lnTo>
                <a:lnTo>
                  <a:pt x="6275" y="1379"/>
                </a:lnTo>
                <a:lnTo>
                  <a:pt x="6308" y="1458"/>
                </a:lnTo>
                <a:lnTo>
                  <a:pt x="6326" y="1504"/>
                </a:lnTo>
                <a:lnTo>
                  <a:pt x="6344" y="1550"/>
                </a:lnTo>
                <a:lnTo>
                  <a:pt x="6361" y="1598"/>
                </a:lnTo>
                <a:lnTo>
                  <a:pt x="6376" y="1645"/>
                </a:lnTo>
                <a:lnTo>
                  <a:pt x="6391" y="1692"/>
                </a:lnTo>
                <a:lnTo>
                  <a:pt x="6400" y="1736"/>
                </a:lnTo>
                <a:lnTo>
                  <a:pt x="6405" y="1757"/>
                </a:lnTo>
                <a:lnTo>
                  <a:pt x="6408" y="1776"/>
                </a:lnTo>
                <a:lnTo>
                  <a:pt x="6410" y="1794"/>
                </a:lnTo>
                <a:lnTo>
                  <a:pt x="6411" y="1813"/>
                </a:lnTo>
                <a:lnTo>
                  <a:pt x="6411" y="1829"/>
                </a:lnTo>
                <a:lnTo>
                  <a:pt x="6410" y="1843"/>
                </a:lnTo>
                <a:lnTo>
                  <a:pt x="6407" y="1856"/>
                </a:lnTo>
                <a:lnTo>
                  <a:pt x="6403" y="1867"/>
                </a:lnTo>
                <a:lnTo>
                  <a:pt x="6397" y="1876"/>
                </a:lnTo>
                <a:lnTo>
                  <a:pt x="6389" y="1884"/>
                </a:lnTo>
                <a:lnTo>
                  <a:pt x="6381" y="1889"/>
                </a:lnTo>
                <a:lnTo>
                  <a:pt x="6370" y="1891"/>
                </a:lnTo>
                <a:lnTo>
                  <a:pt x="6388" y="1917"/>
                </a:lnTo>
                <a:lnTo>
                  <a:pt x="6405" y="1941"/>
                </a:lnTo>
                <a:lnTo>
                  <a:pt x="6421" y="1964"/>
                </a:lnTo>
                <a:lnTo>
                  <a:pt x="6436" y="1988"/>
                </a:lnTo>
                <a:lnTo>
                  <a:pt x="6449" y="2010"/>
                </a:lnTo>
                <a:lnTo>
                  <a:pt x="6462" y="2032"/>
                </a:lnTo>
                <a:lnTo>
                  <a:pt x="6471" y="2052"/>
                </a:lnTo>
                <a:lnTo>
                  <a:pt x="6481" y="2073"/>
                </a:lnTo>
                <a:lnTo>
                  <a:pt x="6490" y="2094"/>
                </a:lnTo>
                <a:lnTo>
                  <a:pt x="6496" y="2114"/>
                </a:lnTo>
                <a:lnTo>
                  <a:pt x="6502" y="2133"/>
                </a:lnTo>
                <a:lnTo>
                  <a:pt x="6508" y="2153"/>
                </a:lnTo>
                <a:lnTo>
                  <a:pt x="6512" y="2172"/>
                </a:lnTo>
                <a:lnTo>
                  <a:pt x="6515" y="2192"/>
                </a:lnTo>
                <a:lnTo>
                  <a:pt x="6520" y="2231"/>
                </a:lnTo>
                <a:lnTo>
                  <a:pt x="6523" y="2270"/>
                </a:lnTo>
                <a:lnTo>
                  <a:pt x="6524" y="2310"/>
                </a:lnTo>
                <a:lnTo>
                  <a:pt x="6524" y="2353"/>
                </a:lnTo>
                <a:lnTo>
                  <a:pt x="6521" y="2398"/>
                </a:lnTo>
                <a:lnTo>
                  <a:pt x="6519" y="2496"/>
                </a:lnTo>
                <a:lnTo>
                  <a:pt x="6518" y="2551"/>
                </a:lnTo>
                <a:lnTo>
                  <a:pt x="6518" y="2610"/>
                </a:lnTo>
                <a:lnTo>
                  <a:pt x="6519" y="2637"/>
                </a:lnTo>
                <a:lnTo>
                  <a:pt x="6523" y="2661"/>
                </a:lnTo>
                <a:lnTo>
                  <a:pt x="6529" y="2684"/>
                </a:lnTo>
                <a:lnTo>
                  <a:pt x="6537" y="2704"/>
                </a:lnTo>
                <a:lnTo>
                  <a:pt x="6546" y="2724"/>
                </a:lnTo>
                <a:lnTo>
                  <a:pt x="6558" y="2741"/>
                </a:lnTo>
                <a:lnTo>
                  <a:pt x="6570" y="2757"/>
                </a:lnTo>
                <a:lnTo>
                  <a:pt x="6584" y="2771"/>
                </a:lnTo>
                <a:lnTo>
                  <a:pt x="6600" y="2785"/>
                </a:lnTo>
                <a:lnTo>
                  <a:pt x="6616" y="2798"/>
                </a:lnTo>
                <a:lnTo>
                  <a:pt x="6651" y="2823"/>
                </a:lnTo>
                <a:lnTo>
                  <a:pt x="6689" y="2848"/>
                </a:lnTo>
                <a:lnTo>
                  <a:pt x="6728" y="2876"/>
                </a:lnTo>
                <a:lnTo>
                  <a:pt x="6738" y="2898"/>
                </a:lnTo>
                <a:lnTo>
                  <a:pt x="6746" y="2920"/>
                </a:lnTo>
                <a:lnTo>
                  <a:pt x="6753" y="2942"/>
                </a:lnTo>
                <a:lnTo>
                  <a:pt x="6757" y="2964"/>
                </a:lnTo>
                <a:lnTo>
                  <a:pt x="6761" y="2986"/>
                </a:lnTo>
                <a:lnTo>
                  <a:pt x="6764" y="3008"/>
                </a:lnTo>
                <a:lnTo>
                  <a:pt x="6765" y="3030"/>
                </a:lnTo>
                <a:lnTo>
                  <a:pt x="6765" y="3052"/>
                </a:lnTo>
                <a:lnTo>
                  <a:pt x="6764" y="3074"/>
                </a:lnTo>
                <a:lnTo>
                  <a:pt x="6761" y="3096"/>
                </a:lnTo>
                <a:lnTo>
                  <a:pt x="6755" y="3140"/>
                </a:lnTo>
                <a:lnTo>
                  <a:pt x="6746" y="3184"/>
                </a:lnTo>
                <a:lnTo>
                  <a:pt x="6737" y="3228"/>
                </a:lnTo>
                <a:lnTo>
                  <a:pt x="6715" y="3316"/>
                </a:lnTo>
                <a:lnTo>
                  <a:pt x="6705" y="3360"/>
                </a:lnTo>
                <a:lnTo>
                  <a:pt x="6696" y="3404"/>
                </a:lnTo>
                <a:lnTo>
                  <a:pt x="6693" y="3426"/>
                </a:lnTo>
                <a:lnTo>
                  <a:pt x="6690" y="3448"/>
                </a:lnTo>
                <a:lnTo>
                  <a:pt x="6689" y="3470"/>
                </a:lnTo>
                <a:lnTo>
                  <a:pt x="6688" y="3494"/>
                </a:lnTo>
                <a:lnTo>
                  <a:pt x="6688" y="3516"/>
                </a:lnTo>
                <a:lnTo>
                  <a:pt x="6689" y="3538"/>
                </a:lnTo>
                <a:lnTo>
                  <a:pt x="6693" y="3561"/>
                </a:lnTo>
                <a:lnTo>
                  <a:pt x="6696" y="3583"/>
                </a:lnTo>
                <a:lnTo>
                  <a:pt x="6701" y="3611"/>
                </a:lnTo>
                <a:lnTo>
                  <a:pt x="6705" y="3638"/>
                </a:lnTo>
                <a:lnTo>
                  <a:pt x="6707" y="3664"/>
                </a:lnTo>
                <a:lnTo>
                  <a:pt x="6709" y="3689"/>
                </a:lnTo>
                <a:lnTo>
                  <a:pt x="6710" y="3714"/>
                </a:lnTo>
                <a:lnTo>
                  <a:pt x="6710" y="3737"/>
                </a:lnTo>
                <a:lnTo>
                  <a:pt x="6710" y="3760"/>
                </a:lnTo>
                <a:lnTo>
                  <a:pt x="6707" y="3783"/>
                </a:lnTo>
                <a:lnTo>
                  <a:pt x="6704" y="3826"/>
                </a:lnTo>
                <a:lnTo>
                  <a:pt x="6696" y="3869"/>
                </a:lnTo>
                <a:lnTo>
                  <a:pt x="6689" y="3909"/>
                </a:lnTo>
                <a:lnTo>
                  <a:pt x="6679" y="3950"/>
                </a:lnTo>
                <a:lnTo>
                  <a:pt x="6661" y="4031"/>
                </a:lnTo>
                <a:lnTo>
                  <a:pt x="6652" y="4073"/>
                </a:lnTo>
                <a:lnTo>
                  <a:pt x="6645" y="4116"/>
                </a:lnTo>
                <a:lnTo>
                  <a:pt x="6639" y="4160"/>
                </a:lnTo>
                <a:lnTo>
                  <a:pt x="6635" y="4206"/>
                </a:lnTo>
                <a:lnTo>
                  <a:pt x="6634" y="4231"/>
                </a:lnTo>
                <a:lnTo>
                  <a:pt x="6634" y="4256"/>
                </a:lnTo>
                <a:lnTo>
                  <a:pt x="6634" y="4282"/>
                </a:lnTo>
                <a:lnTo>
                  <a:pt x="6636" y="4309"/>
                </a:lnTo>
                <a:lnTo>
                  <a:pt x="6638" y="4337"/>
                </a:lnTo>
                <a:lnTo>
                  <a:pt x="6638" y="4364"/>
                </a:lnTo>
                <a:lnTo>
                  <a:pt x="6636" y="4388"/>
                </a:lnTo>
                <a:lnTo>
                  <a:pt x="6635" y="4413"/>
                </a:lnTo>
                <a:lnTo>
                  <a:pt x="6633" y="4436"/>
                </a:lnTo>
                <a:lnTo>
                  <a:pt x="6629" y="4459"/>
                </a:lnTo>
                <a:lnTo>
                  <a:pt x="6624" y="4480"/>
                </a:lnTo>
                <a:lnTo>
                  <a:pt x="6618" y="4501"/>
                </a:lnTo>
                <a:lnTo>
                  <a:pt x="6612" y="4522"/>
                </a:lnTo>
                <a:lnTo>
                  <a:pt x="6605" y="4541"/>
                </a:lnTo>
                <a:lnTo>
                  <a:pt x="6597" y="4560"/>
                </a:lnTo>
                <a:lnTo>
                  <a:pt x="6589" y="4578"/>
                </a:lnTo>
                <a:lnTo>
                  <a:pt x="6570" y="4613"/>
                </a:lnTo>
                <a:lnTo>
                  <a:pt x="6551" y="4649"/>
                </a:lnTo>
                <a:lnTo>
                  <a:pt x="6529" y="4683"/>
                </a:lnTo>
                <a:lnTo>
                  <a:pt x="6506" y="4718"/>
                </a:lnTo>
                <a:lnTo>
                  <a:pt x="6482" y="4754"/>
                </a:lnTo>
                <a:lnTo>
                  <a:pt x="6459" y="4791"/>
                </a:lnTo>
                <a:lnTo>
                  <a:pt x="6436" y="4830"/>
                </a:lnTo>
                <a:lnTo>
                  <a:pt x="6413" y="4871"/>
                </a:lnTo>
                <a:lnTo>
                  <a:pt x="6392" y="4916"/>
                </a:lnTo>
                <a:lnTo>
                  <a:pt x="6381" y="4941"/>
                </a:lnTo>
                <a:lnTo>
                  <a:pt x="6371" y="4967"/>
                </a:lnTo>
                <a:lnTo>
                  <a:pt x="6363" y="4994"/>
                </a:lnTo>
                <a:lnTo>
                  <a:pt x="6356" y="5019"/>
                </a:lnTo>
                <a:lnTo>
                  <a:pt x="6353" y="5045"/>
                </a:lnTo>
                <a:lnTo>
                  <a:pt x="6350" y="5069"/>
                </a:lnTo>
                <a:lnTo>
                  <a:pt x="6349" y="5094"/>
                </a:lnTo>
                <a:lnTo>
                  <a:pt x="6348" y="5118"/>
                </a:lnTo>
                <a:lnTo>
                  <a:pt x="6347" y="5165"/>
                </a:lnTo>
                <a:lnTo>
                  <a:pt x="6345" y="5188"/>
                </a:lnTo>
                <a:lnTo>
                  <a:pt x="6342" y="5210"/>
                </a:lnTo>
                <a:lnTo>
                  <a:pt x="6337" y="5232"/>
                </a:lnTo>
                <a:lnTo>
                  <a:pt x="6331" y="5254"/>
                </a:lnTo>
                <a:lnTo>
                  <a:pt x="6321" y="5277"/>
                </a:lnTo>
                <a:lnTo>
                  <a:pt x="6315" y="5288"/>
                </a:lnTo>
                <a:lnTo>
                  <a:pt x="6308" y="5299"/>
                </a:lnTo>
                <a:lnTo>
                  <a:pt x="6300" y="5310"/>
                </a:lnTo>
                <a:lnTo>
                  <a:pt x="6292" y="5321"/>
                </a:lnTo>
                <a:lnTo>
                  <a:pt x="6282" y="5332"/>
                </a:lnTo>
                <a:lnTo>
                  <a:pt x="6271" y="5343"/>
                </a:lnTo>
                <a:lnTo>
                  <a:pt x="6200" y="5412"/>
                </a:lnTo>
                <a:lnTo>
                  <a:pt x="6169" y="5445"/>
                </a:lnTo>
                <a:lnTo>
                  <a:pt x="6140" y="5476"/>
                </a:lnTo>
                <a:lnTo>
                  <a:pt x="6127" y="5493"/>
                </a:lnTo>
                <a:lnTo>
                  <a:pt x="6113" y="5512"/>
                </a:lnTo>
                <a:lnTo>
                  <a:pt x="6101" y="5530"/>
                </a:lnTo>
                <a:lnTo>
                  <a:pt x="6089" y="5550"/>
                </a:lnTo>
                <a:lnTo>
                  <a:pt x="6078" y="5569"/>
                </a:lnTo>
                <a:lnTo>
                  <a:pt x="6067" y="5591"/>
                </a:lnTo>
                <a:lnTo>
                  <a:pt x="6057" y="5616"/>
                </a:lnTo>
                <a:lnTo>
                  <a:pt x="6048" y="5640"/>
                </a:lnTo>
                <a:lnTo>
                  <a:pt x="6041" y="5660"/>
                </a:lnTo>
                <a:lnTo>
                  <a:pt x="6031" y="5679"/>
                </a:lnTo>
                <a:lnTo>
                  <a:pt x="6019" y="5700"/>
                </a:lnTo>
                <a:lnTo>
                  <a:pt x="6006" y="5722"/>
                </a:lnTo>
                <a:lnTo>
                  <a:pt x="5990" y="5744"/>
                </a:lnTo>
                <a:lnTo>
                  <a:pt x="5973" y="5767"/>
                </a:lnTo>
                <a:lnTo>
                  <a:pt x="5953" y="5792"/>
                </a:lnTo>
                <a:lnTo>
                  <a:pt x="5933" y="5816"/>
                </a:lnTo>
                <a:lnTo>
                  <a:pt x="5888" y="5866"/>
                </a:lnTo>
                <a:lnTo>
                  <a:pt x="5838" y="5918"/>
                </a:lnTo>
                <a:lnTo>
                  <a:pt x="5784" y="5968"/>
                </a:lnTo>
                <a:lnTo>
                  <a:pt x="5729" y="6019"/>
                </a:lnTo>
                <a:lnTo>
                  <a:pt x="5672" y="6068"/>
                </a:lnTo>
                <a:lnTo>
                  <a:pt x="5614" y="6114"/>
                </a:lnTo>
                <a:lnTo>
                  <a:pt x="5558" y="6158"/>
                </a:lnTo>
                <a:lnTo>
                  <a:pt x="5502" y="6198"/>
                </a:lnTo>
                <a:lnTo>
                  <a:pt x="5449" y="6233"/>
                </a:lnTo>
                <a:lnTo>
                  <a:pt x="5400" y="6262"/>
                </a:lnTo>
                <a:lnTo>
                  <a:pt x="5378" y="6276"/>
                </a:lnTo>
                <a:lnTo>
                  <a:pt x="5356" y="6287"/>
                </a:lnTo>
                <a:lnTo>
                  <a:pt x="5337" y="6295"/>
                </a:lnTo>
                <a:lnTo>
                  <a:pt x="5318" y="6303"/>
                </a:lnTo>
                <a:lnTo>
                  <a:pt x="5257" y="6325"/>
                </a:lnTo>
                <a:lnTo>
                  <a:pt x="5196" y="6345"/>
                </a:lnTo>
                <a:lnTo>
                  <a:pt x="5135" y="6364"/>
                </a:lnTo>
                <a:lnTo>
                  <a:pt x="5073" y="6381"/>
                </a:lnTo>
                <a:lnTo>
                  <a:pt x="5010" y="6396"/>
                </a:lnTo>
                <a:lnTo>
                  <a:pt x="4948" y="6409"/>
                </a:lnTo>
                <a:lnTo>
                  <a:pt x="4886" y="6420"/>
                </a:lnTo>
                <a:lnTo>
                  <a:pt x="4822" y="6429"/>
                </a:lnTo>
                <a:lnTo>
                  <a:pt x="4759" y="6435"/>
                </a:lnTo>
                <a:lnTo>
                  <a:pt x="4696" y="6438"/>
                </a:lnTo>
                <a:lnTo>
                  <a:pt x="4633" y="6441"/>
                </a:lnTo>
                <a:lnTo>
                  <a:pt x="4569" y="6440"/>
                </a:lnTo>
                <a:lnTo>
                  <a:pt x="4507" y="6435"/>
                </a:lnTo>
                <a:lnTo>
                  <a:pt x="4475" y="6432"/>
                </a:lnTo>
                <a:lnTo>
                  <a:pt x="4443" y="6429"/>
                </a:lnTo>
                <a:lnTo>
                  <a:pt x="4413" y="6424"/>
                </a:lnTo>
                <a:lnTo>
                  <a:pt x="4381" y="6418"/>
                </a:lnTo>
                <a:lnTo>
                  <a:pt x="4350" y="6411"/>
                </a:lnTo>
                <a:lnTo>
                  <a:pt x="4320" y="6405"/>
                </a:lnTo>
                <a:lnTo>
                  <a:pt x="4306" y="6403"/>
                </a:lnTo>
                <a:lnTo>
                  <a:pt x="4293" y="6402"/>
                </a:lnTo>
                <a:lnTo>
                  <a:pt x="4281" y="6400"/>
                </a:lnTo>
                <a:lnTo>
                  <a:pt x="4267" y="6402"/>
                </a:lnTo>
                <a:lnTo>
                  <a:pt x="4255" y="6403"/>
                </a:lnTo>
                <a:lnTo>
                  <a:pt x="4243" y="6407"/>
                </a:lnTo>
                <a:lnTo>
                  <a:pt x="4232" y="6410"/>
                </a:lnTo>
                <a:lnTo>
                  <a:pt x="4219" y="6415"/>
                </a:lnTo>
                <a:lnTo>
                  <a:pt x="4208" y="6420"/>
                </a:lnTo>
                <a:lnTo>
                  <a:pt x="4197" y="6426"/>
                </a:lnTo>
                <a:lnTo>
                  <a:pt x="4186" y="6435"/>
                </a:lnTo>
                <a:lnTo>
                  <a:pt x="4175" y="6442"/>
                </a:lnTo>
                <a:lnTo>
                  <a:pt x="4155" y="6462"/>
                </a:lnTo>
                <a:lnTo>
                  <a:pt x="4135" y="6484"/>
                </a:lnTo>
                <a:lnTo>
                  <a:pt x="4116" y="6508"/>
                </a:lnTo>
                <a:lnTo>
                  <a:pt x="4097" y="6535"/>
                </a:lnTo>
                <a:lnTo>
                  <a:pt x="4079" y="6564"/>
                </a:lnTo>
                <a:lnTo>
                  <a:pt x="4062" y="6596"/>
                </a:lnTo>
                <a:lnTo>
                  <a:pt x="4045" y="6629"/>
                </a:lnTo>
                <a:lnTo>
                  <a:pt x="4029" y="6665"/>
                </a:lnTo>
                <a:lnTo>
                  <a:pt x="4013" y="6701"/>
                </a:lnTo>
                <a:lnTo>
                  <a:pt x="3997" y="6738"/>
                </a:lnTo>
                <a:lnTo>
                  <a:pt x="3968" y="6816"/>
                </a:lnTo>
                <a:lnTo>
                  <a:pt x="3938" y="6894"/>
                </a:lnTo>
                <a:lnTo>
                  <a:pt x="3910" y="6974"/>
                </a:lnTo>
                <a:lnTo>
                  <a:pt x="3882" y="7051"/>
                </a:lnTo>
                <a:lnTo>
                  <a:pt x="3854" y="7123"/>
                </a:lnTo>
                <a:lnTo>
                  <a:pt x="3839" y="7157"/>
                </a:lnTo>
                <a:lnTo>
                  <a:pt x="3825" y="7190"/>
                </a:lnTo>
                <a:lnTo>
                  <a:pt x="3810" y="7221"/>
                </a:lnTo>
                <a:lnTo>
                  <a:pt x="3795" y="7249"/>
                </a:lnTo>
                <a:lnTo>
                  <a:pt x="3781" y="7276"/>
                </a:lnTo>
                <a:lnTo>
                  <a:pt x="3765" y="7299"/>
                </a:lnTo>
                <a:lnTo>
                  <a:pt x="3794" y="7298"/>
                </a:lnTo>
                <a:lnTo>
                  <a:pt x="3823" y="7298"/>
                </a:lnTo>
                <a:lnTo>
                  <a:pt x="3850" y="7300"/>
                </a:lnTo>
                <a:lnTo>
                  <a:pt x="3877" y="7304"/>
                </a:lnTo>
                <a:lnTo>
                  <a:pt x="3904" y="7309"/>
                </a:lnTo>
                <a:lnTo>
                  <a:pt x="3930" y="7315"/>
                </a:lnTo>
                <a:lnTo>
                  <a:pt x="3955" y="7323"/>
                </a:lnTo>
                <a:lnTo>
                  <a:pt x="3980" y="7332"/>
                </a:lnTo>
                <a:lnTo>
                  <a:pt x="4004" y="7342"/>
                </a:lnTo>
                <a:lnTo>
                  <a:pt x="4027" y="7353"/>
                </a:lnTo>
                <a:lnTo>
                  <a:pt x="4051" y="7365"/>
                </a:lnTo>
                <a:lnTo>
                  <a:pt x="4075" y="7378"/>
                </a:lnTo>
                <a:lnTo>
                  <a:pt x="4098" y="7393"/>
                </a:lnTo>
                <a:lnTo>
                  <a:pt x="4120" y="7409"/>
                </a:lnTo>
                <a:lnTo>
                  <a:pt x="4167" y="7442"/>
                </a:lnTo>
                <a:lnTo>
                  <a:pt x="4184" y="7453"/>
                </a:lnTo>
                <a:lnTo>
                  <a:pt x="4200" y="7463"/>
                </a:lnTo>
                <a:lnTo>
                  <a:pt x="4216" y="7470"/>
                </a:lnTo>
                <a:lnTo>
                  <a:pt x="4232" y="7476"/>
                </a:lnTo>
                <a:lnTo>
                  <a:pt x="4246" y="7480"/>
                </a:lnTo>
                <a:lnTo>
                  <a:pt x="4260" y="7482"/>
                </a:lnTo>
                <a:lnTo>
                  <a:pt x="4274" y="7482"/>
                </a:lnTo>
                <a:lnTo>
                  <a:pt x="4288" y="7481"/>
                </a:lnTo>
                <a:lnTo>
                  <a:pt x="4301" y="7479"/>
                </a:lnTo>
                <a:lnTo>
                  <a:pt x="4314" y="7475"/>
                </a:lnTo>
                <a:lnTo>
                  <a:pt x="4327" y="7470"/>
                </a:lnTo>
                <a:lnTo>
                  <a:pt x="4339" y="7465"/>
                </a:lnTo>
                <a:lnTo>
                  <a:pt x="4351" y="7458"/>
                </a:lnTo>
                <a:lnTo>
                  <a:pt x="4365" y="7451"/>
                </a:lnTo>
                <a:lnTo>
                  <a:pt x="4389" y="7433"/>
                </a:lnTo>
                <a:lnTo>
                  <a:pt x="4441" y="7394"/>
                </a:lnTo>
                <a:lnTo>
                  <a:pt x="4469" y="7374"/>
                </a:lnTo>
                <a:lnTo>
                  <a:pt x="4498" y="7354"/>
                </a:lnTo>
                <a:lnTo>
                  <a:pt x="4513" y="7344"/>
                </a:lnTo>
                <a:lnTo>
                  <a:pt x="4529" y="7336"/>
                </a:lnTo>
                <a:lnTo>
                  <a:pt x="4545" y="7327"/>
                </a:lnTo>
                <a:lnTo>
                  <a:pt x="4562" y="7320"/>
                </a:lnTo>
                <a:lnTo>
                  <a:pt x="4579" y="7314"/>
                </a:lnTo>
                <a:lnTo>
                  <a:pt x="4597" y="7308"/>
                </a:lnTo>
                <a:lnTo>
                  <a:pt x="4617" y="7303"/>
                </a:lnTo>
                <a:lnTo>
                  <a:pt x="4636" y="7299"/>
                </a:lnTo>
                <a:lnTo>
                  <a:pt x="4656" y="7297"/>
                </a:lnTo>
                <a:lnTo>
                  <a:pt x="4675" y="7295"/>
                </a:lnTo>
                <a:lnTo>
                  <a:pt x="4694" y="7294"/>
                </a:lnTo>
                <a:lnTo>
                  <a:pt x="4713" y="7294"/>
                </a:lnTo>
                <a:lnTo>
                  <a:pt x="4732" y="7295"/>
                </a:lnTo>
                <a:lnTo>
                  <a:pt x="4750" y="7297"/>
                </a:lnTo>
                <a:lnTo>
                  <a:pt x="4785" y="7301"/>
                </a:lnTo>
                <a:lnTo>
                  <a:pt x="4821" y="7310"/>
                </a:lnTo>
                <a:lnTo>
                  <a:pt x="4855" y="7320"/>
                </a:lnTo>
                <a:lnTo>
                  <a:pt x="4889" y="7332"/>
                </a:lnTo>
                <a:lnTo>
                  <a:pt x="4921" y="7347"/>
                </a:lnTo>
                <a:lnTo>
                  <a:pt x="4954" y="7363"/>
                </a:lnTo>
                <a:lnTo>
                  <a:pt x="4985" y="7380"/>
                </a:lnTo>
                <a:lnTo>
                  <a:pt x="5017" y="7397"/>
                </a:lnTo>
                <a:lnTo>
                  <a:pt x="5046" y="7416"/>
                </a:lnTo>
                <a:lnTo>
                  <a:pt x="5106" y="7455"/>
                </a:lnTo>
                <a:lnTo>
                  <a:pt x="5163" y="7493"/>
                </a:lnTo>
                <a:lnTo>
                  <a:pt x="5219" y="7530"/>
                </a:lnTo>
                <a:lnTo>
                  <a:pt x="5248" y="7547"/>
                </a:lnTo>
                <a:lnTo>
                  <a:pt x="5276" y="7562"/>
                </a:lnTo>
                <a:lnTo>
                  <a:pt x="5303" y="7575"/>
                </a:lnTo>
                <a:lnTo>
                  <a:pt x="5331" y="7587"/>
                </a:lnTo>
                <a:lnTo>
                  <a:pt x="5358" y="7597"/>
                </a:lnTo>
                <a:lnTo>
                  <a:pt x="5386" y="7605"/>
                </a:lnTo>
                <a:lnTo>
                  <a:pt x="5413" y="7609"/>
                </a:lnTo>
                <a:lnTo>
                  <a:pt x="5427" y="7611"/>
                </a:lnTo>
                <a:lnTo>
                  <a:pt x="5441" y="7611"/>
                </a:lnTo>
                <a:lnTo>
                  <a:pt x="5455" y="7611"/>
                </a:lnTo>
                <a:lnTo>
                  <a:pt x="5469" y="7609"/>
                </a:lnTo>
                <a:lnTo>
                  <a:pt x="5484" y="7608"/>
                </a:lnTo>
                <a:lnTo>
                  <a:pt x="5497" y="7605"/>
                </a:lnTo>
                <a:lnTo>
                  <a:pt x="5512" y="7601"/>
                </a:lnTo>
                <a:lnTo>
                  <a:pt x="5526" y="7596"/>
                </a:lnTo>
                <a:lnTo>
                  <a:pt x="5540" y="7590"/>
                </a:lnTo>
                <a:lnTo>
                  <a:pt x="5554" y="7584"/>
                </a:lnTo>
                <a:lnTo>
                  <a:pt x="5569" y="7575"/>
                </a:lnTo>
                <a:lnTo>
                  <a:pt x="5584" y="7567"/>
                </a:lnTo>
                <a:lnTo>
                  <a:pt x="5598" y="7557"/>
                </a:lnTo>
                <a:lnTo>
                  <a:pt x="5613" y="7546"/>
                </a:lnTo>
                <a:lnTo>
                  <a:pt x="5639" y="7524"/>
                </a:lnTo>
                <a:lnTo>
                  <a:pt x="5661" y="7501"/>
                </a:lnTo>
                <a:lnTo>
                  <a:pt x="5682" y="7476"/>
                </a:lnTo>
                <a:lnTo>
                  <a:pt x="5700" y="7451"/>
                </a:lnTo>
                <a:lnTo>
                  <a:pt x="5717" y="7422"/>
                </a:lnTo>
                <a:lnTo>
                  <a:pt x="5732" y="7393"/>
                </a:lnTo>
                <a:lnTo>
                  <a:pt x="5746" y="7363"/>
                </a:lnTo>
                <a:lnTo>
                  <a:pt x="5759" y="7332"/>
                </a:lnTo>
                <a:lnTo>
                  <a:pt x="5770" y="7299"/>
                </a:lnTo>
                <a:lnTo>
                  <a:pt x="5779" y="7266"/>
                </a:lnTo>
                <a:lnTo>
                  <a:pt x="5789" y="7232"/>
                </a:lnTo>
                <a:lnTo>
                  <a:pt x="5798" y="7196"/>
                </a:lnTo>
                <a:lnTo>
                  <a:pt x="5812" y="7124"/>
                </a:lnTo>
                <a:lnTo>
                  <a:pt x="5825" y="7051"/>
                </a:lnTo>
                <a:lnTo>
                  <a:pt x="5849" y="6900"/>
                </a:lnTo>
                <a:lnTo>
                  <a:pt x="5863" y="6826"/>
                </a:lnTo>
                <a:lnTo>
                  <a:pt x="5871" y="6789"/>
                </a:lnTo>
                <a:lnTo>
                  <a:pt x="5878" y="6754"/>
                </a:lnTo>
                <a:lnTo>
                  <a:pt x="5888" y="6717"/>
                </a:lnTo>
                <a:lnTo>
                  <a:pt x="5898" y="6683"/>
                </a:lnTo>
                <a:lnTo>
                  <a:pt x="5909" y="6649"/>
                </a:lnTo>
                <a:lnTo>
                  <a:pt x="5922" y="6614"/>
                </a:lnTo>
                <a:lnTo>
                  <a:pt x="5936" y="6581"/>
                </a:lnTo>
                <a:lnTo>
                  <a:pt x="5951" y="6551"/>
                </a:lnTo>
                <a:lnTo>
                  <a:pt x="5968" y="6520"/>
                </a:lnTo>
                <a:lnTo>
                  <a:pt x="5987" y="6491"/>
                </a:lnTo>
                <a:lnTo>
                  <a:pt x="6008" y="6462"/>
                </a:lnTo>
                <a:lnTo>
                  <a:pt x="6029" y="6433"/>
                </a:lnTo>
                <a:lnTo>
                  <a:pt x="6052" y="6407"/>
                </a:lnTo>
                <a:lnTo>
                  <a:pt x="6075" y="6381"/>
                </a:lnTo>
                <a:lnTo>
                  <a:pt x="6100" y="6356"/>
                </a:lnTo>
                <a:lnTo>
                  <a:pt x="6124" y="6332"/>
                </a:lnTo>
                <a:lnTo>
                  <a:pt x="6150" y="6310"/>
                </a:lnTo>
                <a:lnTo>
                  <a:pt x="6177" y="6289"/>
                </a:lnTo>
                <a:lnTo>
                  <a:pt x="6204" y="6270"/>
                </a:lnTo>
                <a:lnTo>
                  <a:pt x="6231" y="6250"/>
                </a:lnTo>
                <a:lnTo>
                  <a:pt x="6260" y="6233"/>
                </a:lnTo>
                <a:lnTo>
                  <a:pt x="6288" y="6216"/>
                </a:lnTo>
                <a:lnTo>
                  <a:pt x="6317" y="6200"/>
                </a:lnTo>
                <a:lnTo>
                  <a:pt x="6348" y="6187"/>
                </a:lnTo>
                <a:lnTo>
                  <a:pt x="6378" y="6173"/>
                </a:lnTo>
                <a:lnTo>
                  <a:pt x="6409" y="6161"/>
                </a:lnTo>
                <a:lnTo>
                  <a:pt x="6441" y="6150"/>
                </a:lnTo>
                <a:lnTo>
                  <a:pt x="6473" y="6140"/>
                </a:lnTo>
                <a:lnTo>
                  <a:pt x="6504" y="6130"/>
                </a:lnTo>
                <a:lnTo>
                  <a:pt x="6536" y="6123"/>
                </a:lnTo>
                <a:lnTo>
                  <a:pt x="6569" y="6117"/>
                </a:lnTo>
                <a:lnTo>
                  <a:pt x="6603" y="6111"/>
                </a:lnTo>
                <a:lnTo>
                  <a:pt x="6636" y="6106"/>
                </a:lnTo>
                <a:lnTo>
                  <a:pt x="6671" y="6102"/>
                </a:lnTo>
                <a:lnTo>
                  <a:pt x="6704" y="6100"/>
                </a:lnTo>
                <a:lnTo>
                  <a:pt x="6738" y="6099"/>
                </a:lnTo>
                <a:lnTo>
                  <a:pt x="6773" y="6099"/>
                </a:lnTo>
                <a:lnTo>
                  <a:pt x="6808" y="6100"/>
                </a:lnTo>
                <a:lnTo>
                  <a:pt x="6842" y="6101"/>
                </a:lnTo>
                <a:lnTo>
                  <a:pt x="6877" y="6105"/>
                </a:lnTo>
                <a:lnTo>
                  <a:pt x="6911" y="6108"/>
                </a:lnTo>
                <a:lnTo>
                  <a:pt x="6947" y="6113"/>
                </a:lnTo>
                <a:lnTo>
                  <a:pt x="6957" y="6143"/>
                </a:lnTo>
                <a:lnTo>
                  <a:pt x="6965" y="6173"/>
                </a:lnTo>
                <a:lnTo>
                  <a:pt x="6973" y="6204"/>
                </a:lnTo>
                <a:lnTo>
                  <a:pt x="6979" y="6233"/>
                </a:lnTo>
                <a:lnTo>
                  <a:pt x="6984" y="6262"/>
                </a:lnTo>
                <a:lnTo>
                  <a:pt x="6987" y="6293"/>
                </a:lnTo>
                <a:lnTo>
                  <a:pt x="6988" y="6322"/>
                </a:lnTo>
                <a:lnTo>
                  <a:pt x="6990" y="6352"/>
                </a:lnTo>
                <a:lnTo>
                  <a:pt x="6990" y="6381"/>
                </a:lnTo>
                <a:lnTo>
                  <a:pt x="6988" y="6410"/>
                </a:lnTo>
                <a:lnTo>
                  <a:pt x="6986" y="6440"/>
                </a:lnTo>
                <a:lnTo>
                  <a:pt x="6984" y="6468"/>
                </a:lnTo>
                <a:lnTo>
                  <a:pt x="6979" y="6497"/>
                </a:lnTo>
                <a:lnTo>
                  <a:pt x="6974" y="6525"/>
                </a:lnTo>
                <a:lnTo>
                  <a:pt x="6966" y="6553"/>
                </a:lnTo>
                <a:lnTo>
                  <a:pt x="6959" y="6581"/>
                </a:lnTo>
                <a:lnTo>
                  <a:pt x="6951" y="6610"/>
                </a:lnTo>
                <a:lnTo>
                  <a:pt x="6942" y="6638"/>
                </a:lnTo>
                <a:lnTo>
                  <a:pt x="6931" y="6665"/>
                </a:lnTo>
                <a:lnTo>
                  <a:pt x="6920" y="6691"/>
                </a:lnTo>
                <a:lnTo>
                  <a:pt x="6908" y="6718"/>
                </a:lnTo>
                <a:lnTo>
                  <a:pt x="6896" y="6745"/>
                </a:lnTo>
                <a:lnTo>
                  <a:pt x="6881" y="6772"/>
                </a:lnTo>
                <a:lnTo>
                  <a:pt x="6867" y="6798"/>
                </a:lnTo>
                <a:lnTo>
                  <a:pt x="6852" y="6825"/>
                </a:lnTo>
                <a:lnTo>
                  <a:pt x="6836" y="6850"/>
                </a:lnTo>
                <a:lnTo>
                  <a:pt x="6819" y="6875"/>
                </a:lnTo>
                <a:lnTo>
                  <a:pt x="6801" y="6900"/>
                </a:lnTo>
                <a:lnTo>
                  <a:pt x="6765" y="6949"/>
                </a:lnTo>
                <a:lnTo>
                  <a:pt x="6726" y="6997"/>
                </a:lnTo>
                <a:lnTo>
                  <a:pt x="6684" y="7043"/>
                </a:lnTo>
                <a:lnTo>
                  <a:pt x="6641" y="7089"/>
                </a:lnTo>
                <a:lnTo>
                  <a:pt x="6596" y="7131"/>
                </a:lnTo>
                <a:lnTo>
                  <a:pt x="6548" y="7173"/>
                </a:lnTo>
                <a:lnTo>
                  <a:pt x="6501" y="7213"/>
                </a:lnTo>
                <a:lnTo>
                  <a:pt x="6451" y="7251"/>
                </a:lnTo>
                <a:lnTo>
                  <a:pt x="6400" y="7288"/>
                </a:lnTo>
                <a:lnTo>
                  <a:pt x="6349" y="7322"/>
                </a:lnTo>
                <a:lnTo>
                  <a:pt x="6298" y="7354"/>
                </a:lnTo>
                <a:lnTo>
                  <a:pt x="6245" y="7385"/>
                </a:lnTo>
                <a:lnTo>
                  <a:pt x="6193" y="7413"/>
                </a:lnTo>
                <a:lnTo>
                  <a:pt x="6140" y="7438"/>
                </a:lnTo>
                <a:lnTo>
                  <a:pt x="6087" y="7463"/>
                </a:lnTo>
                <a:lnTo>
                  <a:pt x="6035" y="7484"/>
                </a:lnTo>
                <a:lnTo>
                  <a:pt x="5984" y="7503"/>
                </a:lnTo>
                <a:lnTo>
                  <a:pt x="5932" y="7519"/>
                </a:lnTo>
                <a:lnTo>
                  <a:pt x="5966" y="7526"/>
                </a:lnTo>
                <a:lnTo>
                  <a:pt x="6001" y="7534"/>
                </a:lnTo>
                <a:lnTo>
                  <a:pt x="6037" y="7541"/>
                </a:lnTo>
                <a:lnTo>
                  <a:pt x="6074" y="7546"/>
                </a:lnTo>
                <a:lnTo>
                  <a:pt x="6112" y="7552"/>
                </a:lnTo>
                <a:lnTo>
                  <a:pt x="6151" y="7556"/>
                </a:lnTo>
                <a:lnTo>
                  <a:pt x="6190" y="7559"/>
                </a:lnTo>
                <a:lnTo>
                  <a:pt x="6231" y="7563"/>
                </a:lnTo>
                <a:lnTo>
                  <a:pt x="6272" y="7565"/>
                </a:lnTo>
                <a:lnTo>
                  <a:pt x="6312" y="7567"/>
                </a:lnTo>
                <a:lnTo>
                  <a:pt x="6354" y="7568"/>
                </a:lnTo>
                <a:lnTo>
                  <a:pt x="6396" y="7568"/>
                </a:lnTo>
                <a:lnTo>
                  <a:pt x="6438" y="7567"/>
                </a:lnTo>
                <a:lnTo>
                  <a:pt x="6480" y="7565"/>
                </a:lnTo>
                <a:lnTo>
                  <a:pt x="6521" y="7563"/>
                </a:lnTo>
                <a:lnTo>
                  <a:pt x="6563" y="7561"/>
                </a:lnTo>
                <a:lnTo>
                  <a:pt x="6605" y="7557"/>
                </a:lnTo>
                <a:lnTo>
                  <a:pt x="6646" y="7552"/>
                </a:lnTo>
                <a:lnTo>
                  <a:pt x="6688" y="7547"/>
                </a:lnTo>
                <a:lnTo>
                  <a:pt x="6728" y="7541"/>
                </a:lnTo>
                <a:lnTo>
                  <a:pt x="6767" y="7534"/>
                </a:lnTo>
                <a:lnTo>
                  <a:pt x="6806" y="7525"/>
                </a:lnTo>
                <a:lnTo>
                  <a:pt x="6844" y="7517"/>
                </a:lnTo>
                <a:lnTo>
                  <a:pt x="6882" y="7508"/>
                </a:lnTo>
                <a:lnTo>
                  <a:pt x="6919" y="7497"/>
                </a:lnTo>
                <a:lnTo>
                  <a:pt x="6953" y="7486"/>
                </a:lnTo>
                <a:lnTo>
                  <a:pt x="6987" y="7474"/>
                </a:lnTo>
                <a:lnTo>
                  <a:pt x="7020" y="7462"/>
                </a:lnTo>
                <a:lnTo>
                  <a:pt x="7052" y="7448"/>
                </a:lnTo>
                <a:lnTo>
                  <a:pt x="7081" y="7433"/>
                </a:lnTo>
                <a:lnTo>
                  <a:pt x="7110" y="7418"/>
                </a:lnTo>
                <a:lnTo>
                  <a:pt x="7136" y="7402"/>
                </a:lnTo>
                <a:lnTo>
                  <a:pt x="7123" y="7347"/>
                </a:lnTo>
                <a:lnTo>
                  <a:pt x="7110" y="7292"/>
                </a:lnTo>
                <a:lnTo>
                  <a:pt x="7099" y="7237"/>
                </a:lnTo>
                <a:lnTo>
                  <a:pt x="7090" y="7183"/>
                </a:lnTo>
                <a:lnTo>
                  <a:pt x="7083" y="7128"/>
                </a:lnTo>
                <a:lnTo>
                  <a:pt x="7077" y="7073"/>
                </a:lnTo>
                <a:lnTo>
                  <a:pt x="7073" y="7019"/>
                </a:lnTo>
                <a:lnTo>
                  <a:pt x="7070" y="6964"/>
                </a:lnTo>
                <a:lnTo>
                  <a:pt x="7069" y="6910"/>
                </a:lnTo>
                <a:lnTo>
                  <a:pt x="7070" y="6855"/>
                </a:lnTo>
                <a:lnTo>
                  <a:pt x="7073" y="6801"/>
                </a:lnTo>
                <a:lnTo>
                  <a:pt x="7078" y="6749"/>
                </a:lnTo>
                <a:lnTo>
                  <a:pt x="7085" y="6695"/>
                </a:lnTo>
                <a:lnTo>
                  <a:pt x="7094" y="6643"/>
                </a:lnTo>
                <a:lnTo>
                  <a:pt x="7103" y="6590"/>
                </a:lnTo>
                <a:lnTo>
                  <a:pt x="7116" y="6537"/>
                </a:lnTo>
                <a:lnTo>
                  <a:pt x="7129" y="6486"/>
                </a:lnTo>
                <a:lnTo>
                  <a:pt x="7145" y="6435"/>
                </a:lnTo>
                <a:lnTo>
                  <a:pt x="7162" y="6383"/>
                </a:lnTo>
                <a:lnTo>
                  <a:pt x="7182" y="6333"/>
                </a:lnTo>
                <a:lnTo>
                  <a:pt x="7204" y="6283"/>
                </a:lnTo>
                <a:lnTo>
                  <a:pt x="7227" y="6234"/>
                </a:lnTo>
                <a:lnTo>
                  <a:pt x="7253" y="6187"/>
                </a:lnTo>
                <a:lnTo>
                  <a:pt x="7279" y="6139"/>
                </a:lnTo>
                <a:lnTo>
                  <a:pt x="7309" y="6091"/>
                </a:lnTo>
                <a:lnTo>
                  <a:pt x="7341" y="6045"/>
                </a:lnTo>
                <a:lnTo>
                  <a:pt x="7374" y="6000"/>
                </a:lnTo>
                <a:lnTo>
                  <a:pt x="7409" y="5956"/>
                </a:lnTo>
                <a:lnTo>
                  <a:pt x="7446" y="5912"/>
                </a:lnTo>
                <a:lnTo>
                  <a:pt x="7485" y="5869"/>
                </a:lnTo>
                <a:lnTo>
                  <a:pt x="7526" y="5826"/>
                </a:lnTo>
                <a:lnTo>
                  <a:pt x="7569" y="5786"/>
                </a:lnTo>
                <a:lnTo>
                  <a:pt x="7644" y="5717"/>
                </a:lnTo>
                <a:lnTo>
                  <a:pt x="7718" y="5654"/>
                </a:lnTo>
                <a:lnTo>
                  <a:pt x="7755" y="5622"/>
                </a:lnTo>
                <a:lnTo>
                  <a:pt x="7793" y="5592"/>
                </a:lnTo>
                <a:lnTo>
                  <a:pt x="7831" y="5563"/>
                </a:lnTo>
                <a:lnTo>
                  <a:pt x="7869" y="5534"/>
                </a:lnTo>
                <a:lnTo>
                  <a:pt x="7908" y="5507"/>
                </a:lnTo>
                <a:lnTo>
                  <a:pt x="7947" y="5480"/>
                </a:lnTo>
                <a:lnTo>
                  <a:pt x="7986" y="5454"/>
                </a:lnTo>
                <a:lnTo>
                  <a:pt x="8028" y="5430"/>
                </a:lnTo>
                <a:lnTo>
                  <a:pt x="8069" y="5405"/>
                </a:lnTo>
                <a:lnTo>
                  <a:pt x="8112" y="5383"/>
                </a:lnTo>
                <a:lnTo>
                  <a:pt x="8156" y="5361"/>
                </a:lnTo>
                <a:lnTo>
                  <a:pt x="8201" y="5341"/>
                </a:lnTo>
                <a:lnTo>
                  <a:pt x="8303" y="5295"/>
                </a:lnTo>
                <a:lnTo>
                  <a:pt x="8403" y="5251"/>
                </a:lnTo>
                <a:lnTo>
                  <a:pt x="8603" y="5165"/>
                </a:lnTo>
                <a:lnTo>
                  <a:pt x="8704" y="5122"/>
                </a:lnTo>
                <a:lnTo>
                  <a:pt x="8803" y="5077"/>
                </a:lnTo>
                <a:lnTo>
                  <a:pt x="8852" y="5053"/>
                </a:lnTo>
                <a:lnTo>
                  <a:pt x="8901" y="5029"/>
                </a:lnTo>
                <a:lnTo>
                  <a:pt x="8948" y="5003"/>
                </a:lnTo>
                <a:lnTo>
                  <a:pt x="8997" y="4978"/>
                </a:lnTo>
                <a:lnTo>
                  <a:pt x="9012" y="4969"/>
                </a:lnTo>
                <a:lnTo>
                  <a:pt x="9029" y="4962"/>
                </a:lnTo>
                <a:lnTo>
                  <a:pt x="9068" y="4946"/>
                </a:lnTo>
                <a:lnTo>
                  <a:pt x="9111" y="4931"/>
                </a:lnTo>
                <a:lnTo>
                  <a:pt x="9158" y="4916"/>
                </a:lnTo>
                <a:lnTo>
                  <a:pt x="9210" y="4903"/>
                </a:lnTo>
                <a:lnTo>
                  <a:pt x="9264" y="4891"/>
                </a:lnTo>
                <a:lnTo>
                  <a:pt x="9320" y="4879"/>
                </a:lnTo>
                <a:lnTo>
                  <a:pt x="9376" y="4868"/>
                </a:lnTo>
                <a:lnTo>
                  <a:pt x="9434" y="4857"/>
                </a:lnTo>
                <a:lnTo>
                  <a:pt x="9490" y="4847"/>
                </a:lnTo>
                <a:lnTo>
                  <a:pt x="9599" y="4830"/>
                </a:lnTo>
                <a:lnTo>
                  <a:pt x="9696" y="4817"/>
                </a:lnTo>
                <a:lnTo>
                  <a:pt x="9777" y="4808"/>
                </a:lnTo>
                <a:lnTo>
                  <a:pt x="9806" y="4804"/>
                </a:lnTo>
                <a:lnTo>
                  <a:pt x="9837" y="4803"/>
                </a:lnTo>
                <a:lnTo>
                  <a:pt x="9897" y="4800"/>
                </a:lnTo>
                <a:lnTo>
                  <a:pt x="9959" y="4800"/>
                </a:lnTo>
                <a:lnTo>
                  <a:pt x="10022" y="4802"/>
                </a:lnTo>
                <a:lnTo>
                  <a:pt x="10085" y="4805"/>
                </a:lnTo>
                <a:lnTo>
                  <a:pt x="10149" y="4810"/>
                </a:lnTo>
                <a:lnTo>
                  <a:pt x="10278" y="4822"/>
                </a:lnTo>
                <a:lnTo>
                  <a:pt x="10407" y="4833"/>
                </a:lnTo>
                <a:lnTo>
                  <a:pt x="10472" y="4837"/>
                </a:lnTo>
                <a:lnTo>
                  <a:pt x="10535" y="4841"/>
                </a:lnTo>
                <a:lnTo>
                  <a:pt x="10599" y="4842"/>
                </a:lnTo>
                <a:lnTo>
                  <a:pt x="10661" y="4841"/>
                </a:lnTo>
                <a:lnTo>
                  <a:pt x="10693" y="4839"/>
                </a:lnTo>
                <a:lnTo>
                  <a:pt x="10723" y="4837"/>
                </a:lnTo>
                <a:lnTo>
                  <a:pt x="10754" y="4833"/>
                </a:lnTo>
                <a:lnTo>
                  <a:pt x="10783" y="4830"/>
                </a:lnTo>
                <a:lnTo>
                  <a:pt x="10799" y="4828"/>
                </a:lnTo>
                <a:lnTo>
                  <a:pt x="10813" y="4826"/>
                </a:lnTo>
                <a:lnTo>
                  <a:pt x="10841" y="4819"/>
                </a:lnTo>
                <a:lnTo>
                  <a:pt x="10868" y="4810"/>
                </a:lnTo>
                <a:lnTo>
                  <a:pt x="10892" y="4800"/>
                </a:lnTo>
                <a:lnTo>
                  <a:pt x="10917" y="4789"/>
                </a:lnTo>
                <a:lnTo>
                  <a:pt x="10941" y="4777"/>
                </a:lnTo>
                <a:lnTo>
                  <a:pt x="10987" y="4754"/>
                </a:lnTo>
                <a:lnTo>
                  <a:pt x="11012" y="4743"/>
                </a:lnTo>
                <a:lnTo>
                  <a:pt x="11035" y="4733"/>
                </a:lnTo>
                <a:lnTo>
                  <a:pt x="11060" y="4726"/>
                </a:lnTo>
                <a:lnTo>
                  <a:pt x="11085" y="4720"/>
                </a:lnTo>
                <a:lnTo>
                  <a:pt x="11099" y="4717"/>
                </a:lnTo>
                <a:lnTo>
                  <a:pt x="11112" y="4716"/>
                </a:lnTo>
                <a:lnTo>
                  <a:pt x="11126" y="4716"/>
                </a:lnTo>
                <a:lnTo>
                  <a:pt x="11140" y="4716"/>
                </a:lnTo>
                <a:lnTo>
                  <a:pt x="11155" y="4717"/>
                </a:lnTo>
                <a:lnTo>
                  <a:pt x="11170" y="4720"/>
                </a:lnTo>
                <a:lnTo>
                  <a:pt x="11185" y="4722"/>
                </a:lnTo>
                <a:lnTo>
                  <a:pt x="11201" y="4727"/>
                </a:lnTo>
                <a:lnTo>
                  <a:pt x="11227" y="4733"/>
                </a:lnTo>
                <a:lnTo>
                  <a:pt x="11253" y="4738"/>
                </a:lnTo>
                <a:lnTo>
                  <a:pt x="11277" y="4742"/>
                </a:lnTo>
                <a:lnTo>
                  <a:pt x="11300" y="4742"/>
                </a:lnTo>
                <a:lnTo>
                  <a:pt x="11322" y="4742"/>
                </a:lnTo>
                <a:lnTo>
                  <a:pt x="11344" y="4739"/>
                </a:lnTo>
                <a:lnTo>
                  <a:pt x="11365" y="4734"/>
                </a:lnTo>
                <a:lnTo>
                  <a:pt x="11386" y="4729"/>
                </a:lnTo>
                <a:lnTo>
                  <a:pt x="11408" y="4723"/>
                </a:lnTo>
                <a:lnTo>
                  <a:pt x="11429" y="4716"/>
                </a:lnTo>
                <a:lnTo>
                  <a:pt x="11470" y="4699"/>
                </a:lnTo>
                <a:lnTo>
                  <a:pt x="11561" y="4657"/>
                </a:lnTo>
                <a:lnTo>
                  <a:pt x="11588" y="4648"/>
                </a:lnTo>
                <a:lnTo>
                  <a:pt x="11615" y="4639"/>
                </a:lnTo>
                <a:lnTo>
                  <a:pt x="11643" y="4633"/>
                </a:lnTo>
                <a:lnTo>
                  <a:pt x="11670" y="4629"/>
                </a:lnTo>
                <a:lnTo>
                  <a:pt x="11696" y="4626"/>
                </a:lnTo>
                <a:lnTo>
                  <a:pt x="11723" y="4624"/>
                </a:lnTo>
                <a:lnTo>
                  <a:pt x="11778" y="4623"/>
                </a:lnTo>
                <a:lnTo>
                  <a:pt x="11833" y="4623"/>
                </a:lnTo>
                <a:lnTo>
                  <a:pt x="11862" y="4623"/>
                </a:lnTo>
                <a:lnTo>
                  <a:pt x="11888" y="4622"/>
                </a:lnTo>
                <a:lnTo>
                  <a:pt x="11917" y="4619"/>
                </a:lnTo>
                <a:lnTo>
                  <a:pt x="11943" y="4616"/>
                </a:lnTo>
                <a:lnTo>
                  <a:pt x="11972" y="4611"/>
                </a:lnTo>
                <a:lnTo>
                  <a:pt x="11998" y="4605"/>
                </a:lnTo>
                <a:lnTo>
                  <a:pt x="12034" y="4591"/>
                </a:lnTo>
                <a:lnTo>
                  <a:pt x="12069" y="4577"/>
                </a:lnTo>
                <a:lnTo>
                  <a:pt x="12140" y="4545"/>
                </a:lnTo>
                <a:lnTo>
                  <a:pt x="12212" y="4513"/>
                </a:lnTo>
                <a:lnTo>
                  <a:pt x="12285" y="4480"/>
                </a:lnTo>
                <a:lnTo>
                  <a:pt x="12321" y="4464"/>
                </a:lnTo>
                <a:lnTo>
                  <a:pt x="12358" y="4450"/>
                </a:lnTo>
                <a:lnTo>
                  <a:pt x="12396" y="4435"/>
                </a:lnTo>
                <a:lnTo>
                  <a:pt x="12432" y="4423"/>
                </a:lnTo>
                <a:lnTo>
                  <a:pt x="12469" y="4412"/>
                </a:lnTo>
                <a:lnTo>
                  <a:pt x="12506" y="4401"/>
                </a:lnTo>
                <a:lnTo>
                  <a:pt x="12544" y="4393"/>
                </a:lnTo>
                <a:lnTo>
                  <a:pt x="12580" y="4387"/>
                </a:lnTo>
                <a:lnTo>
                  <a:pt x="12587" y="4390"/>
                </a:lnTo>
                <a:lnTo>
                  <a:pt x="12590" y="4395"/>
                </a:lnTo>
                <a:lnTo>
                  <a:pt x="12594" y="4399"/>
                </a:lnTo>
                <a:lnTo>
                  <a:pt x="12596" y="4406"/>
                </a:lnTo>
                <a:lnTo>
                  <a:pt x="12599" y="4412"/>
                </a:lnTo>
                <a:lnTo>
                  <a:pt x="12600" y="4419"/>
                </a:lnTo>
                <a:lnTo>
                  <a:pt x="12600" y="4428"/>
                </a:lnTo>
                <a:lnTo>
                  <a:pt x="12600" y="4436"/>
                </a:lnTo>
                <a:lnTo>
                  <a:pt x="12596" y="4456"/>
                </a:lnTo>
                <a:lnTo>
                  <a:pt x="12591" y="4479"/>
                </a:lnTo>
                <a:lnTo>
                  <a:pt x="12583" y="4505"/>
                </a:lnTo>
                <a:lnTo>
                  <a:pt x="12572" y="4534"/>
                </a:lnTo>
                <a:lnTo>
                  <a:pt x="12558" y="4564"/>
                </a:lnTo>
                <a:lnTo>
                  <a:pt x="12542" y="4599"/>
                </a:lnTo>
                <a:lnTo>
                  <a:pt x="12523" y="4635"/>
                </a:lnTo>
                <a:lnTo>
                  <a:pt x="12502" y="4673"/>
                </a:lnTo>
                <a:lnTo>
                  <a:pt x="12480" y="4714"/>
                </a:lnTo>
                <a:lnTo>
                  <a:pt x="12454" y="4756"/>
                </a:lnTo>
                <a:lnTo>
                  <a:pt x="12398" y="4848"/>
                </a:lnTo>
                <a:lnTo>
                  <a:pt x="12336" y="4947"/>
                </a:lnTo>
                <a:lnTo>
                  <a:pt x="12266" y="5052"/>
                </a:lnTo>
                <a:lnTo>
                  <a:pt x="12190" y="5162"/>
                </a:lnTo>
                <a:lnTo>
                  <a:pt x="12110" y="5278"/>
                </a:lnTo>
                <a:lnTo>
                  <a:pt x="12025" y="5397"/>
                </a:lnTo>
                <a:lnTo>
                  <a:pt x="11937" y="5519"/>
                </a:lnTo>
                <a:lnTo>
                  <a:pt x="11847" y="5643"/>
                </a:lnTo>
                <a:lnTo>
                  <a:pt x="11754" y="5769"/>
                </a:lnTo>
                <a:lnTo>
                  <a:pt x="11566" y="6019"/>
                </a:lnTo>
                <a:lnTo>
                  <a:pt x="11379" y="6266"/>
                </a:lnTo>
                <a:lnTo>
                  <a:pt x="11199" y="6501"/>
                </a:lnTo>
                <a:lnTo>
                  <a:pt x="11031" y="6717"/>
                </a:lnTo>
                <a:lnTo>
                  <a:pt x="10885" y="6909"/>
                </a:lnTo>
                <a:lnTo>
                  <a:pt x="10761" y="7068"/>
                </a:lnTo>
                <a:lnTo>
                  <a:pt x="10671" y="7190"/>
                </a:lnTo>
                <a:lnTo>
                  <a:pt x="10639" y="7234"/>
                </a:lnTo>
                <a:lnTo>
                  <a:pt x="10617" y="7266"/>
                </a:lnTo>
                <a:lnTo>
                  <a:pt x="10602" y="7287"/>
                </a:lnTo>
                <a:lnTo>
                  <a:pt x="10588" y="7306"/>
                </a:lnTo>
                <a:lnTo>
                  <a:pt x="10572" y="7325"/>
                </a:lnTo>
                <a:lnTo>
                  <a:pt x="10556" y="7343"/>
                </a:lnTo>
                <a:lnTo>
                  <a:pt x="10539" y="7360"/>
                </a:lnTo>
                <a:lnTo>
                  <a:pt x="10522" y="7377"/>
                </a:lnTo>
                <a:lnTo>
                  <a:pt x="10503" y="7393"/>
                </a:lnTo>
                <a:lnTo>
                  <a:pt x="10484" y="7409"/>
                </a:lnTo>
                <a:lnTo>
                  <a:pt x="10445" y="7440"/>
                </a:lnTo>
                <a:lnTo>
                  <a:pt x="10404" y="7468"/>
                </a:lnTo>
                <a:lnTo>
                  <a:pt x="10361" y="7496"/>
                </a:lnTo>
                <a:lnTo>
                  <a:pt x="10319" y="7523"/>
                </a:lnTo>
                <a:lnTo>
                  <a:pt x="10232" y="7578"/>
                </a:lnTo>
                <a:lnTo>
                  <a:pt x="10188" y="7605"/>
                </a:lnTo>
                <a:lnTo>
                  <a:pt x="10145" y="7634"/>
                </a:lnTo>
                <a:lnTo>
                  <a:pt x="10105" y="7663"/>
                </a:lnTo>
                <a:lnTo>
                  <a:pt x="10064" y="7696"/>
                </a:lnTo>
                <a:lnTo>
                  <a:pt x="10045" y="7712"/>
                </a:lnTo>
                <a:lnTo>
                  <a:pt x="10027" y="7730"/>
                </a:lnTo>
                <a:lnTo>
                  <a:pt x="10008" y="7748"/>
                </a:lnTo>
                <a:lnTo>
                  <a:pt x="9991" y="7767"/>
                </a:lnTo>
                <a:lnTo>
                  <a:pt x="9969" y="7789"/>
                </a:lnTo>
                <a:lnTo>
                  <a:pt x="9947" y="7809"/>
                </a:lnTo>
                <a:lnTo>
                  <a:pt x="9924" y="7825"/>
                </a:lnTo>
                <a:lnTo>
                  <a:pt x="9902" y="7839"/>
                </a:lnTo>
                <a:lnTo>
                  <a:pt x="9877" y="7851"/>
                </a:lnTo>
                <a:lnTo>
                  <a:pt x="9854" y="7862"/>
                </a:lnTo>
                <a:lnTo>
                  <a:pt x="9830" y="7871"/>
                </a:lnTo>
                <a:lnTo>
                  <a:pt x="9805" y="7880"/>
                </a:lnTo>
                <a:lnTo>
                  <a:pt x="9755" y="7893"/>
                </a:lnTo>
                <a:lnTo>
                  <a:pt x="9703" y="7906"/>
                </a:lnTo>
                <a:lnTo>
                  <a:pt x="9676" y="7915"/>
                </a:lnTo>
                <a:lnTo>
                  <a:pt x="9649" y="7924"/>
                </a:lnTo>
                <a:lnTo>
                  <a:pt x="9622" y="7933"/>
                </a:lnTo>
                <a:lnTo>
                  <a:pt x="9595" y="7944"/>
                </a:lnTo>
                <a:lnTo>
                  <a:pt x="9556" y="7964"/>
                </a:lnTo>
                <a:lnTo>
                  <a:pt x="9520" y="7985"/>
                </a:lnTo>
                <a:lnTo>
                  <a:pt x="9485" y="8007"/>
                </a:lnTo>
                <a:lnTo>
                  <a:pt x="9451" y="8029"/>
                </a:lnTo>
                <a:lnTo>
                  <a:pt x="9385" y="8073"/>
                </a:lnTo>
                <a:lnTo>
                  <a:pt x="9352" y="8095"/>
                </a:lnTo>
                <a:lnTo>
                  <a:pt x="9320" y="8114"/>
                </a:lnTo>
                <a:lnTo>
                  <a:pt x="9287" y="8134"/>
                </a:lnTo>
                <a:lnTo>
                  <a:pt x="9253" y="8151"/>
                </a:lnTo>
                <a:lnTo>
                  <a:pt x="9217" y="8166"/>
                </a:lnTo>
                <a:lnTo>
                  <a:pt x="9199" y="8173"/>
                </a:lnTo>
                <a:lnTo>
                  <a:pt x="9181" y="8178"/>
                </a:lnTo>
                <a:lnTo>
                  <a:pt x="9161" y="8184"/>
                </a:lnTo>
                <a:lnTo>
                  <a:pt x="9141" y="8189"/>
                </a:lnTo>
                <a:lnTo>
                  <a:pt x="9122" y="8193"/>
                </a:lnTo>
                <a:lnTo>
                  <a:pt x="9101" y="8195"/>
                </a:lnTo>
                <a:lnTo>
                  <a:pt x="9080" y="8197"/>
                </a:lnTo>
                <a:lnTo>
                  <a:pt x="9058" y="8199"/>
                </a:lnTo>
                <a:lnTo>
                  <a:pt x="9035" y="8199"/>
                </a:lnTo>
                <a:lnTo>
                  <a:pt x="9012" y="8197"/>
                </a:lnTo>
                <a:lnTo>
                  <a:pt x="8995" y="8197"/>
                </a:lnTo>
                <a:lnTo>
                  <a:pt x="8978" y="8197"/>
                </a:lnTo>
                <a:lnTo>
                  <a:pt x="8945" y="8200"/>
                </a:lnTo>
                <a:lnTo>
                  <a:pt x="8913" y="8205"/>
                </a:lnTo>
                <a:lnTo>
                  <a:pt x="8880" y="8211"/>
                </a:lnTo>
                <a:lnTo>
                  <a:pt x="8848" y="8219"/>
                </a:lnTo>
                <a:lnTo>
                  <a:pt x="8817" y="8229"/>
                </a:lnTo>
                <a:lnTo>
                  <a:pt x="8755" y="8251"/>
                </a:lnTo>
                <a:lnTo>
                  <a:pt x="8693" y="8272"/>
                </a:lnTo>
                <a:lnTo>
                  <a:pt x="8662" y="8281"/>
                </a:lnTo>
                <a:lnTo>
                  <a:pt x="8630" y="8289"/>
                </a:lnTo>
                <a:lnTo>
                  <a:pt x="8599" y="8294"/>
                </a:lnTo>
                <a:lnTo>
                  <a:pt x="8566" y="8298"/>
                </a:lnTo>
                <a:lnTo>
                  <a:pt x="8548" y="8299"/>
                </a:lnTo>
                <a:lnTo>
                  <a:pt x="8533" y="8299"/>
                </a:lnTo>
                <a:lnTo>
                  <a:pt x="8515" y="8299"/>
                </a:lnTo>
                <a:lnTo>
                  <a:pt x="8498" y="8296"/>
                </a:lnTo>
                <a:lnTo>
                  <a:pt x="8425" y="8288"/>
                </a:lnTo>
                <a:lnTo>
                  <a:pt x="8348" y="8277"/>
                </a:lnTo>
                <a:lnTo>
                  <a:pt x="8267" y="8263"/>
                </a:lnTo>
                <a:lnTo>
                  <a:pt x="8185" y="8249"/>
                </a:lnTo>
                <a:lnTo>
                  <a:pt x="8103" y="8232"/>
                </a:lnTo>
                <a:lnTo>
                  <a:pt x="8024" y="8215"/>
                </a:lnTo>
                <a:lnTo>
                  <a:pt x="7948" y="8196"/>
                </a:lnTo>
                <a:lnTo>
                  <a:pt x="7877" y="8177"/>
                </a:lnTo>
                <a:lnTo>
                  <a:pt x="7841" y="8164"/>
                </a:lnTo>
                <a:lnTo>
                  <a:pt x="7806" y="8151"/>
                </a:lnTo>
                <a:lnTo>
                  <a:pt x="7776" y="8136"/>
                </a:lnTo>
                <a:lnTo>
                  <a:pt x="7746" y="8120"/>
                </a:lnTo>
                <a:lnTo>
                  <a:pt x="7718" y="8103"/>
                </a:lnTo>
                <a:lnTo>
                  <a:pt x="7693" y="8086"/>
                </a:lnTo>
                <a:lnTo>
                  <a:pt x="7643" y="8051"/>
                </a:lnTo>
                <a:lnTo>
                  <a:pt x="7618" y="8034"/>
                </a:lnTo>
                <a:lnTo>
                  <a:pt x="7592" y="8018"/>
                </a:lnTo>
                <a:lnTo>
                  <a:pt x="7567" y="8002"/>
                </a:lnTo>
                <a:lnTo>
                  <a:pt x="7539" y="7988"/>
                </a:lnTo>
                <a:lnTo>
                  <a:pt x="7509" y="7976"/>
                </a:lnTo>
                <a:lnTo>
                  <a:pt x="7479" y="7965"/>
                </a:lnTo>
                <a:lnTo>
                  <a:pt x="7462" y="7961"/>
                </a:lnTo>
                <a:lnTo>
                  <a:pt x="7444" y="7957"/>
                </a:lnTo>
                <a:lnTo>
                  <a:pt x="7426" y="7954"/>
                </a:lnTo>
                <a:lnTo>
                  <a:pt x="7407" y="7952"/>
                </a:lnTo>
                <a:lnTo>
                  <a:pt x="7391" y="7949"/>
                </a:lnTo>
                <a:lnTo>
                  <a:pt x="7376" y="7947"/>
                </a:lnTo>
                <a:lnTo>
                  <a:pt x="7361" y="7942"/>
                </a:lnTo>
                <a:lnTo>
                  <a:pt x="7347" y="7938"/>
                </a:lnTo>
                <a:lnTo>
                  <a:pt x="7333" y="7932"/>
                </a:lnTo>
                <a:lnTo>
                  <a:pt x="7320" y="7927"/>
                </a:lnTo>
                <a:lnTo>
                  <a:pt x="7308" y="7920"/>
                </a:lnTo>
                <a:lnTo>
                  <a:pt x="7297" y="7913"/>
                </a:lnTo>
                <a:lnTo>
                  <a:pt x="7284" y="7905"/>
                </a:lnTo>
                <a:lnTo>
                  <a:pt x="7275" y="7897"/>
                </a:lnTo>
                <a:lnTo>
                  <a:pt x="7264" y="7887"/>
                </a:lnTo>
                <a:lnTo>
                  <a:pt x="7254" y="7877"/>
                </a:lnTo>
                <a:lnTo>
                  <a:pt x="7235" y="7856"/>
                </a:lnTo>
                <a:lnTo>
                  <a:pt x="7220" y="7834"/>
                </a:lnTo>
                <a:lnTo>
                  <a:pt x="7206" y="7810"/>
                </a:lnTo>
                <a:lnTo>
                  <a:pt x="7194" y="7784"/>
                </a:lnTo>
                <a:lnTo>
                  <a:pt x="7183" y="7759"/>
                </a:lnTo>
                <a:lnTo>
                  <a:pt x="7174" y="7730"/>
                </a:lnTo>
                <a:lnTo>
                  <a:pt x="7167" y="7702"/>
                </a:lnTo>
                <a:lnTo>
                  <a:pt x="7161" y="7674"/>
                </a:lnTo>
                <a:lnTo>
                  <a:pt x="7157" y="7645"/>
                </a:lnTo>
                <a:lnTo>
                  <a:pt x="7155" y="76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8" name="TextBox 18"/>
          <p:cNvSpPr txBox="1"/>
          <p:nvPr/>
        </p:nvSpPr>
        <p:spPr>
          <a:xfrm>
            <a:off x="2094934" y="1487124"/>
            <a:ext cx="626139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000" dirty="0">
                <a:latin typeface="+mn-ea"/>
              </a:rPr>
              <a:t>向量</a:t>
            </a:r>
            <a:endParaRPr lang="en-US" altLang="zh-CN" sz="30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1. </a:t>
            </a:r>
            <a:r>
              <a:rPr lang="zh-CN" altLang="en-US" sz="2000" dirty="0">
                <a:latin typeface="+mn-ea"/>
              </a:rPr>
              <a:t>定义</a:t>
            </a:r>
            <a:r>
              <a:rPr lang="en-US" altLang="zh-CN" sz="2000" dirty="0">
                <a:latin typeface="+mn-ea"/>
              </a:rPr>
              <a:t>&amp;</a:t>
            </a:r>
            <a:r>
              <a:rPr lang="zh-CN" altLang="en-US" sz="2000" dirty="0">
                <a:latin typeface="+mn-ea"/>
              </a:rPr>
              <a:t>线性运算；</a:t>
            </a:r>
            <a:r>
              <a:rPr lang="en-US" altLang="zh-CN" sz="2000" dirty="0">
                <a:latin typeface="+mn-ea"/>
              </a:rPr>
              <a:t>2. </a:t>
            </a:r>
            <a:r>
              <a:rPr lang="zh-CN" altLang="en-US" sz="2000" dirty="0">
                <a:latin typeface="+mn-ea"/>
              </a:rPr>
              <a:t>数量积、向量积、混合积；</a:t>
            </a:r>
            <a:endParaRPr lang="en-US" altLang="zh-CN" sz="2000" dirty="0">
              <a:latin typeface="+mn-ea"/>
            </a:endParaRPr>
          </a:p>
        </p:txBody>
      </p:sp>
      <p:sp>
        <p:nvSpPr>
          <p:cNvPr id="39" name="TextBox 18"/>
          <p:cNvSpPr txBox="1"/>
          <p:nvPr/>
        </p:nvSpPr>
        <p:spPr>
          <a:xfrm>
            <a:off x="2094934" y="3092228"/>
            <a:ext cx="626139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000" dirty="0">
                <a:latin typeface="+mn-ea"/>
              </a:rPr>
              <a:t>平面和空间直线</a:t>
            </a:r>
            <a:endParaRPr lang="en-US" altLang="zh-CN" sz="30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1. </a:t>
            </a:r>
            <a:r>
              <a:rPr lang="zh-CN" altLang="en-US" sz="2000" dirty="0">
                <a:latin typeface="+mn-ea"/>
              </a:rPr>
              <a:t>方程；</a:t>
            </a:r>
            <a:r>
              <a:rPr lang="en-US" altLang="zh-CN" sz="2000" dirty="0">
                <a:latin typeface="+mn-ea"/>
              </a:rPr>
              <a:t>2. </a:t>
            </a:r>
            <a:r>
              <a:rPr lang="zh-CN" altLang="en-US" sz="2000" dirty="0">
                <a:latin typeface="+mn-ea"/>
              </a:rPr>
              <a:t>关系</a:t>
            </a:r>
            <a:endParaRPr lang="en-US" altLang="zh-CN" sz="2000" dirty="0">
              <a:latin typeface="+mn-ea"/>
            </a:endParaRPr>
          </a:p>
        </p:txBody>
      </p:sp>
      <p:sp>
        <p:nvSpPr>
          <p:cNvPr id="40" name="TextBox 18"/>
          <p:cNvSpPr txBox="1"/>
          <p:nvPr/>
        </p:nvSpPr>
        <p:spPr>
          <a:xfrm>
            <a:off x="2027207" y="4576105"/>
            <a:ext cx="6261394" cy="1192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000" dirty="0">
                <a:latin typeface="+mn-ea"/>
              </a:rPr>
              <a:t>二次曲面</a:t>
            </a:r>
            <a:endParaRPr lang="en-US" altLang="zh-CN" sz="30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1. </a:t>
            </a:r>
            <a:r>
              <a:rPr lang="zh-CN" altLang="en-US" sz="2000" dirty="0">
                <a:latin typeface="+mn-ea"/>
              </a:rPr>
              <a:t>建立曲面方程；</a:t>
            </a:r>
            <a:r>
              <a:rPr lang="en-US" altLang="zh-CN" sz="2000" dirty="0">
                <a:latin typeface="+mn-ea"/>
              </a:rPr>
              <a:t>2. </a:t>
            </a:r>
            <a:r>
              <a:rPr lang="zh-CN" altLang="en-US" sz="2000" dirty="0">
                <a:latin typeface="+mn-ea"/>
              </a:rPr>
              <a:t>截面法；</a:t>
            </a:r>
            <a:r>
              <a:rPr lang="en-US" altLang="zh-CN" sz="2000" dirty="0">
                <a:latin typeface="+mn-ea"/>
              </a:rPr>
              <a:t>3. </a:t>
            </a:r>
            <a:r>
              <a:rPr lang="zh-CN" altLang="en-US" sz="2000" dirty="0">
                <a:latin typeface="+mn-ea"/>
              </a:rPr>
              <a:t>熟悉典型曲面方程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519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28073" y="489529"/>
                <a:ext cx="8155709" cy="6137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FF0000"/>
                    </a:solidFill>
                  </a:rPr>
                  <a:t>平面方程：</a:t>
                </a:r>
                <a:endParaRPr lang="en-US" altLang="zh-CN" sz="2500" dirty="0">
                  <a:solidFill>
                    <a:srgbClr val="FF0000"/>
                  </a:solidFill>
                </a:endParaRPr>
              </a:p>
              <a:p>
                <a:endParaRPr lang="en-US" altLang="zh-CN" sz="2500" dirty="0">
                  <a:solidFill>
                    <a:srgbClr val="FF0000"/>
                  </a:solidFill>
                </a:endParaRPr>
              </a:p>
              <a:p>
                <a:r>
                  <a:rPr lang="zh-CN" altLang="en-US" sz="2500" dirty="0"/>
                  <a:t>点法式方程：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500" dirty="0"/>
              </a:p>
              <a:p>
                <a:endParaRPr lang="en-US" altLang="zh-CN" sz="2500" dirty="0"/>
              </a:p>
              <a:p>
                <a:r>
                  <a:rPr lang="zh-CN" altLang="en-US" sz="2500" dirty="0"/>
                  <a:t>一般式方程：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𝐵𝑦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𝐶𝑧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500" dirty="0"/>
              </a:p>
              <a:p>
                <a:endParaRPr lang="en-US" altLang="zh-CN" sz="2500" dirty="0"/>
              </a:p>
              <a:p>
                <a:r>
                  <a:rPr lang="zh-CN" altLang="en-US" sz="2500" dirty="0"/>
                  <a:t>截距式方程：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500" dirty="0"/>
              </a:p>
              <a:p>
                <a:endParaRPr lang="en-US" altLang="zh-CN" sz="2500" dirty="0"/>
              </a:p>
              <a:p>
                <a:r>
                  <a:rPr lang="zh-CN" altLang="en-US" sz="2500" dirty="0"/>
                  <a:t>参数式方程：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73" y="489529"/>
                <a:ext cx="8155709" cy="6137449"/>
              </a:xfrm>
              <a:prstGeom prst="rect">
                <a:avLst/>
              </a:prstGeom>
              <a:blipFill>
                <a:blip r:embed="rId2"/>
                <a:stretch>
                  <a:fillRect l="-1196" t="-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6652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28073" y="489529"/>
                <a:ext cx="8155709" cy="5367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FF0000"/>
                    </a:solidFill>
                  </a:rPr>
                  <a:t>直线方程：</a:t>
                </a:r>
                <a:endParaRPr lang="en-US" altLang="zh-CN" sz="2500" dirty="0">
                  <a:solidFill>
                    <a:srgbClr val="FF0000"/>
                  </a:solidFill>
                </a:endParaRPr>
              </a:p>
              <a:p>
                <a:endParaRPr lang="en-US" altLang="zh-CN" sz="2500" dirty="0"/>
              </a:p>
              <a:p>
                <a:r>
                  <a:rPr lang="zh-CN" altLang="en-US" sz="2500" dirty="0"/>
                  <a:t>一般式方程：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500" dirty="0"/>
              </a:p>
              <a:p>
                <a:endParaRPr lang="en-US" altLang="zh-CN" sz="2500" dirty="0"/>
              </a:p>
              <a:p>
                <a:r>
                  <a:rPr lang="zh-CN" altLang="en-US" sz="2500" dirty="0"/>
                  <a:t>对称式方程：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den>
                      </m:f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altLang="zh-CN" sz="2500" dirty="0"/>
              </a:p>
              <a:p>
                <a:endParaRPr lang="en-US" altLang="zh-CN" sz="2500" dirty="0"/>
              </a:p>
              <a:p>
                <a:r>
                  <a:rPr lang="zh-CN" altLang="en-US" sz="2500" dirty="0"/>
                  <a:t>参数式方程：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+ℓ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CN" sz="25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𝑚𝑡</m:t>
                      </m:r>
                    </m:oMath>
                  </m:oMathPara>
                </a14:m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𝑛𝑡</m:t>
                      </m:r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73" y="489529"/>
                <a:ext cx="8155709" cy="5367880"/>
              </a:xfrm>
              <a:prstGeom prst="rect">
                <a:avLst/>
              </a:prstGeom>
              <a:blipFill>
                <a:blip r:embed="rId2"/>
                <a:stretch>
                  <a:fillRect l="-1196" t="-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9438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61818" y="369455"/>
                <a:ext cx="8266546" cy="1966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C00000"/>
                    </a:solidFill>
                  </a:rPr>
                  <a:t>1</a:t>
                </a:r>
                <a:r>
                  <a:rPr lang="zh-CN" altLang="en-US" sz="2500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sz="2500" dirty="0"/>
                  <a:t>求过点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(−3,0,1)</m:t>
                    </m:r>
                  </m:oMath>
                </a14:m>
                <a:r>
                  <a:rPr lang="zh-CN" altLang="en-US" sz="2500" dirty="0"/>
                  <a:t>且与平面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:3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+5=0</m:t>
                    </m:r>
                  </m:oMath>
                </a14:m>
                <a:r>
                  <a:rPr lang="zh-CN" altLang="en-US" sz="2500" dirty="0"/>
                  <a:t>平行，与直线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:</m:t>
                      </m:r>
                      <m:f>
                        <m:f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相交的直线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zh-CN" altLang="en-US" sz="2500" dirty="0"/>
                  <a:t>的方程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18" y="369455"/>
                <a:ext cx="8266546" cy="1966757"/>
              </a:xfrm>
              <a:prstGeom prst="rect">
                <a:avLst/>
              </a:prstGeom>
              <a:blipFill>
                <a:blip r:embed="rId2"/>
                <a:stretch>
                  <a:fillRect l="-1254" t="-2484" b="-68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57199" y="2452257"/>
                <a:ext cx="8266546" cy="4345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解：</a:t>
                </a:r>
                <a:r>
                  <a:rPr lang="zh-CN" altLang="en-US" sz="2500" dirty="0"/>
                  <a:t>设直线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zh-CN" altLang="en-US" sz="2500" dirty="0"/>
                  <a:t>的方向向量为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500" dirty="0"/>
                  <a:t>，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zh-CN" altLang="en-US" sz="2500" dirty="0"/>
                  <a:t>与平面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500" dirty="0"/>
                  <a:t>平行，即与平面的法向量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(3,−4,−1)</m:t>
                    </m:r>
                  </m:oMath>
                </a14:m>
                <a:r>
                  <a:rPr lang="zh-CN" altLang="en-US" sz="2500" dirty="0"/>
                  <a:t>垂直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又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ℓ: </m:t>
                      </m:r>
                      <m:f>
                        <m:f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num>
                        <m:den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500" dirty="0"/>
                  <a:t>有交点</a:t>
                </a:r>
                <a:r>
                  <a:rPr lang="en-US" altLang="zh-CN" sz="2500" dirty="0"/>
                  <a:t>. </a:t>
                </a:r>
                <a:r>
                  <a:rPr lang="zh-CN" altLang="en-US" sz="250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num>
                      <m:den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zh-CN" altLang="en-US" sz="2500" dirty="0"/>
                  <a:t>，直线的参数方程为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−3, 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𝑏𝑡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带入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500" dirty="0"/>
                  <a:t>的方程中，可得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zh-CN" altLang="en-US" sz="2500" dirty="0"/>
                  <a:t>，从而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zh-CN" altLang="en-US" sz="2500" dirty="0"/>
                  <a:t>，取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=−5</m:t>
                    </m:r>
                  </m:oMath>
                </a14:m>
                <a:r>
                  <a:rPr lang="zh-CN" altLang="en-US" sz="2500" dirty="0"/>
                  <a:t>，得到方向向量为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(−5,−4,1)</m:t>
                    </m:r>
                  </m:oMath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2452257"/>
                <a:ext cx="8266546" cy="4345485"/>
              </a:xfrm>
              <a:prstGeom prst="rect">
                <a:avLst/>
              </a:prstGeom>
              <a:blipFill>
                <a:blip r:embed="rId3"/>
                <a:stretch>
                  <a:fillRect l="-1180" t="-982" b="-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4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61818" y="314037"/>
                <a:ext cx="826654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C00000"/>
                    </a:solidFill>
                  </a:rPr>
                  <a:t>2</a:t>
                </a:r>
                <a:r>
                  <a:rPr lang="zh-CN" altLang="en-US" sz="2500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sz="2500" dirty="0"/>
                  <a:t>二次曲面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+2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500" dirty="0"/>
                  <a:t>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2500" dirty="0"/>
                  <a:t>中表示的图形是？ 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18" y="314037"/>
                <a:ext cx="8266546" cy="477054"/>
              </a:xfrm>
              <a:prstGeom prst="rect">
                <a:avLst/>
              </a:prstGeom>
              <a:blipFill>
                <a:blip r:embed="rId2"/>
                <a:stretch>
                  <a:fillRect l="-1254" t="-10256" r="-369" b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475676" y="983672"/>
            <a:ext cx="82665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500" dirty="0"/>
              <a:t>椭圆柱面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466438" y="1824181"/>
                <a:ext cx="8266546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C0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C00000"/>
                    </a:solidFill>
                  </a:rPr>
                  <a:t>3</a:t>
                </a:r>
                <a:r>
                  <a:rPr lang="zh-CN" altLang="en-US" sz="2500" dirty="0">
                    <a:solidFill>
                      <a:srgbClr val="C00000"/>
                    </a:solidFill>
                  </a:rPr>
                  <a:t>：</a:t>
                </a:r>
                <a:r>
                  <a:rPr lang="zh-CN" altLang="en-US" sz="2500" dirty="0"/>
                  <a:t>求直线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−1=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500" dirty="0"/>
                  <a:t>在平面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上的投影直线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500" dirty="0"/>
                  <a:t>的方程，并求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500" dirty="0"/>
                  <a:t>绕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500" dirty="0"/>
                  <a:t>轴旋转一周所形成的曲面的方程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8" y="1824181"/>
                <a:ext cx="8266546" cy="1631216"/>
              </a:xfrm>
              <a:prstGeom prst="rect">
                <a:avLst/>
              </a:prstGeom>
              <a:blipFill>
                <a:blip r:embed="rId3"/>
                <a:stretch>
                  <a:fillRect l="-1254" t="-2612" b="-82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80295" y="3592948"/>
                <a:ext cx="8266546" cy="1705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500" dirty="0"/>
              </a:p>
              <a:p>
                <a:pPr algn="ctr"/>
                <a:r>
                  <a:rPr lang="zh-CN" altLang="en-US" sz="2500" dirty="0"/>
                  <a:t>旋转面：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−17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−1=0</m:t>
                    </m:r>
                  </m:oMath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5" y="3592948"/>
                <a:ext cx="8266546" cy="1705275"/>
              </a:xfrm>
              <a:prstGeom prst="rect">
                <a:avLst/>
              </a:prstGeom>
              <a:blipFill>
                <a:blip r:embed="rId4"/>
                <a:stretch>
                  <a:fillRect b="-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0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7236" y="517235"/>
            <a:ext cx="81557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>
                <a:solidFill>
                  <a:srgbClr val="FF0000"/>
                </a:solidFill>
              </a:rPr>
              <a:t>补充题目：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21856" y="1057560"/>
                <a:ext cx="8155709" cy="1741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25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500" dirty="0"/>
                  <a:t>是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阶正定矩阵，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2500" dirty="0"/>
                  <a:t>表示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左上角的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500" dirty="0"/>
                  <a:t>阶主子矩阵，证明：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1</a:t>
                </a:r>
                <a:r>
                  <a:rPr lang="zh-CN" altLang="en-US" sz="2500" dirty="0"/>
                  <a:t>）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5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𝑛𝑛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CN" sz="2500" b="0" i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500" dirty="0"/>
              </a:p>
              <a:p>
                <a:r>
                  <a:rPr lang="en-US" altLang="zh-CN" sz="2500" dirty="0"/>
                  <a:t>  (2)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5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𝑛𝑛</m:t>
                        </m:r>
                      </m:sub>
                    </m:sSub>
                  </m:oMath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56" y="1057560"/>
                <a:ext cx="8155709" cy="1741823"/>
              </a:xfrm>
              <a:prstGeom prst="rect">
                <a:avLst/>
              </a:prstGeom>
              <a:blipFill>
                <a:blip r:embed="rId2"/>
                <a:stretch>
                  <a:fillRect l="-1272" t="-1049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40330" y="3020290"/>
                <a:ext cx="8155709" cy="2110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FF0000"/>
                    </a:solidFill>
                  </a:rPr>
                  <a:t>证：</a:t>
                </a:r>
                <a:r>
                  <a:rPr lang="zh-CN" altLang="en-US" sz="2500" dirty="0"/>
                  <a:t>可将矩阵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写成分块矩阵的形式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p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对矩阵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做分块的初等行、列变换（类似于定理</a:t>
                </a:r>
                <a:r>
                  <a:rPr lang="en-US" altLang="zh-CN" sz="2500" dirty="0"/>
                  <a:t>7.2.7</a:t>
                </a:r>
                <a:r>
                  <a:rPr lang="zh-CN" altLang="en-US" sz="2500" dirty="0"/>
                  <a:t>充分性的证明）</a:t>
                </a:r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30" y="3020290"/>
                <a:ext cx="8155709" cy="2110899"/>
              </a:xfrm>
              <a:prstGeom prst="rect">
                <a:avLst/>
              </a:prstGeom>
              <a:blipFill>
                <a:blip r:embed="rId3"/>
                <a:stretch>
                  <a:fillRect l="-1271" t="-2017" r="-149" b="-60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60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26609" y="620883"/>
                <a:ext cx="8490781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FF0000"/>
                    </a:solidFill>
                  </a:rPr>
                  <a:t>2</a:t>
                </a:r>
                <a:r>
                  <a:rPr lang="zh-CN" altLang="en-US" sz="25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阶矩阵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，证明：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必相似与对角矩阵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09" y="620883"/>
                <a:ext cx="8490781" cy="477054"/>
              </a:xfrm>
              <a:prstGeom prst="rect">
                <a:avLst/>
              </a:prstGeom>
              <a:blipFill>
                <a:blip r:embed="rId2"/>
                <a:stretch>
                  <a:fillRect l="-1221" t="-10256" b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73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40330" y="863587"/>
                <a:ext cx="8155709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FF0000"/>
                    </a:solidFill>
                  </a:rPr>
                  <a:t>3</a:t>
                </a:r>
                <a:r>
                  <a:rPr lang="zh-CN" altLang="en-US" sz="25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500" dirty="0"/>
                  <a:t>都是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阶实对称矩阵，证明：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1</a:t>
                </a:r>
                <a:r>
                  <a:rPr lang="zh-CN" altLang="en-US" sz="2500" dirty="0"/>
                  <a:t>）如果对任意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500" dirty="0"/>
                  <a:t>，都有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，则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2</a:t>
                </a:r>
                <a:r>
                  <a:rPr lang="zh-CN" altLang="en-US" sz="2500" dirty="0"/>
                  <a:t>）如果对任意</a:t>
                </a:r>
                <a14:m>
                  <m:oMath xmlns:m="http://schemas.openxmlformats.org/officeDocument/2006/math">
                    <m:r>
                      <a:rPr lang="en-US" altLang="zh-CN" sz="25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5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5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500" dirty="0"/>
                  <a:t>，都有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𝐵𝑥</m:t>
                    </m:r>
                  </m:oMath>
                </a14:m>
                <a:r>
                  <a:rPr lang="zh-CN" altLang="en-US" sz="2500" dirty="0"/>
                  <a:t>，则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30" y="863587"/>
                <a:ext cx="8155709" cy="1246495"/>
              </a:xfrm>
              <a:prstGeom prst="rect">
                <a:avLst/>
              </a:prstGeom>
              <a:blipFill>
                <a:blip r:embed="rId2"/>
                <a:stretch>
                  <a:fillRect l="-1271" t="-3922" b="-112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1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32692" y="327893"/>
                <a:ext cx="8063345" cy="2813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500" dirty="0" err="1"/>
                  <a:t>Vandermonde</a:t>
                </a:r>
                <a:r>
                  <a:rPr lang="zh-CN" altLang="en-US" sz="2500" dirty="0"/>
                  <a:t>行列式</a:t>
                </a:r>
                <a:endParaRPr lang="en-US" altLang="zh-CN" sz="2500" dirty="0"/>
              </a:p>
              <a:p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92" y="327893"/>
                <a:ext cx="8063345" cy="2813975"/>
              </a:xfrm>
              <a:prstGeom prst="rect">
                <a:avLst/>
              </a:prstGeom>
              <a:blipFill>
                <a:blip r:embed="rId2"/>
                <a:stretch>
                  <a:fillRect l="-1285" t="-1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09603" y="3482121"/>
                <a:ext cx="8063345" cy="264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/>
                  <a:t>分块矩阵的行列式</a:t>
                </a:r>
                <a:endParaRPr lang="en-US" altLang="zh-CN" sz="2500" dirty="0"/>
              </a:p>
              <a:p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altLang="zh-CN" sz="2500" dirty="0"/>
              </a:p>
              <a:p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𝑚𝑛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3" y="3482121"/>
                <a:ext cx="8063345" cy="2647776"/>
              </a:xfrm>
              <a:prstGeom prst="rect">
                <a:avLst/>
              </a:prstGeom>
              <a:blipFill>
                <a:blip r:embed="rId3"/>
                <a:stretch>
                  <a:fillRect l="-1209" t="-1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7907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40330" y="484898"/>
                <a:ext cx="8155709" cy="3168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FF0000"/>
                    </a:solidFill>
                  </a:rPr>
                  <a:t>4</a:t>
                </a:r>
                <a:r>
                  <a:rPr lang="zh-CN" altLang="en-US" sz="25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阶矩阵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其中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nary>
                  </m:oMath>
                </a14:m>
                <a:r>
                  <a:rPr lang="zh-CN" altLang="en-US" sz="2500" dirty="0"/>
                  <a:t>，问常数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500" dirty="0"/>
                  <a:t>与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500" dirty="0"/>
                  <a:t>满足什么关系时，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存在非零解，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有非零解，解的结构</a:t>
                </a:r>
                <a:r>
                  <a:rPr lang="en-US" altLang="zh-CN" sz="2500" dirty="0"/>
                  <a:t>.</a:t>
                </a:r>
                <a:endParaRPr lang="zh-CN" altLang="en-US" sz="25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30" y="484898"/>
                <a:ext cx="8155709" cy="3168175"/>
              </a:xfrm>
              <a:prstGeom prst="rect">
                <a:avLst/>
              </a:prstGeom>
              <a:blipFill>
                <a:blip r:embed="rId2"/>
                <a:stretch>
                  <a:fillRect l="-1271" t="-1541" r="-5157" b="-167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40330" y="3671451"/>
                <a:ext cx="8155709" cy="2298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FF0000"/>
                    </a:solidFill>
                  </a:rPr>
                  <a:t>解：</a:t>
                </a:r>
                <a:endParaRPr lang="en-US" altLang="zh-CN" sz="25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𝐴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"/>
                                </m:r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brk m:alnAt="2"/>
                                </m:r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"/>
                            </m:r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=2,⋯,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groupChr>
                      <m:d>
                        <m:d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500" dirty="0"/>
              </a:p>
              <a:p>
                <a:endParaRPr lang="en-US" altLang="zh-CN" sz="25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30" y="3671451"/>
                <a:ext cx="8155709" cy="2298834"/>
              </a:xfrm>
              <a:prstGeom prst="rect">
                <a:avLst/>
              </a:prstGeom>
              <a:blipFill>
                <a:blip r:embed="rId3"/>
                <a:stretch>
                  <a:fillRect l="-1271" t="-1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429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40330" y="466427"/>
                <a:ext cx="8155709" cy="5280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FF0000"/>
                    </a:solidFill>
                  </a:rPr>
                  <a:t>解：</a:t>
                </a:r>
                <a:endParaRPr lang="en-US" altLang="zh-CN" sz="2500" dirty="0">
                  <a:solidFill>
                    <a:srgbClr val="FF0000"/>
                  </a:solidFill>
                </a:endParaRPr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1</a:t>
                </a:r>
                <a:r>
                  <a:rPr lang="zh-CN" altLang="en-US" sz="2500" dirty="0"/>
                  <a:t>）若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，则矩阵为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又由于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nary>
                  </m:oMath>
                </a14:m>
                <a:r>
                  <a:rPr lang="zh-CN" altLang="en-US" sz="2500" dirty="0"/>
                  <a:t>，不妨设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zh-CN" altLang="en-US" sz="2500" dirty="0"/>
                  <a:t>，选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500" dirty="0"/>
                  <a:t>为自由未知量，则通解为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altLang="zh-CN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zh-CN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5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500" dirty="0"/>
                  <a:t>为任意常数</a:t>
                </a:r>
                <a:r>
                  <a:rPr lang="en-US" altLang="zh-CN" sz="2500" dirty="0"/>
                  <a:t>.</a:t>
                </a: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30" y="466427"/>
                <a:ext cx="8155709" cy="5280741"/>
              </a:xfrm>
              <a:prstGeom prst="rect">
                <a:avLst/>
              </a:prstGeom>
              <a:blipFill>
                <a:blip r:embed="rId2"/>
                <a:stretch>
                  <a:fillRect l="-1271" t="-924" b="-1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77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40330" y="466427"/>
                <a:ext cx="8155709" cy="594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FF0000"/>
                    </a:solidFill>
                  </a:rPr>
                  <a:t>解：</a:t>
                </a:r>
                <a:endParaRPr lang="en-US" altLang="zh-CN" sz="2500" dirty="0">
                  <a:solidFill>
                    <a:srgbClr val="FF0000"/>
                  </a:solidFill>
                </a:endParaRPr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2</a:t>
                </a:r>
                <a:r>
                  <a:rPr lang="zh-CN" altLang="en-US" sz="2500" dirty="0"/>
                  <a:t>）若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zh-CN" altLang="en-US" sz="2500" dirty="0"/>
                  <a:t>，矩阵为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做变换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500" dirty="0"/>
                  <a:t>得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sz="25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当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r>
                  <a:rPr lang="zh-CN" altLang="en-US" sz="2500" dirty="0"/>
                  <a:t>时有非零解，基础解系含有一个向量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5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30" y="466427"/>
                <a:ext cx="8155709" cy="5943678"/>
              </a:xfrm>
              <a:prstGeom prst="rect">
                <a:avLst/>
              </a:prstGeom>
              <a:blipFill>
                <a:blip r:embed="rId2"/>
                <a:stretch>
                  <a:fillRect l="-1271" t="-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27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40330" y="484898"/>
                <a:ext cx="8155709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FF0000"/>
                    </a:solidFill>
                  </a:rPr>
                  <a:t>5</a:t>
                </a:r>
                <a:r>
                  <a:rPr lang="zh-CN" altLang="en-US" sz="2500" dirty="0">
                    <a:solidFill>
                      <a:srgbClr val="FF0000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阶方阵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zh-CN" altLang="en-US" sz="2500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500" dirty="0"/>
                  <a:t>证明：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e>
                    </m:d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30" y="484898"/>
                <a:ext cx="8155709" cy="477054"/>
              </a:xfrm>
              <a:prstGeom prst="rect">
                <a:avLst/>
              </a:prstGeom>
              <a:blipFill>
                <a:blip r:embed="rId2"/>
                <a:stretch>
                  <a:fillRect l="-1271" t="-10256" b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540330" y="1168396"/>
                <a:ext cx="8155709" cy="5107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FF0000"/>
                    </a:solidFill>
                  </a:rPr>
                  <a:t>思路：</a:t>
                </a:r>
                <a:endParaRPr lang="en-US" altLang="zh-CN" sz="2500" dirty="0">
                  <a:solidFill>
                    <a:srgbClr val="FF0000"/>
                  </a:solidFill>
                </a:endParaRPr>
              </a:p>
              <a:p>
                <a:r>
                  <a:rPr lang="zh-CN" altLang="en-US" sz="2500" dirty="0"/>
                  <a:t>证明 （</a:t>
                </a:r>
                <a:r>
                  <a:rPr lang="en-US" altLang="zh-CN" sz="2500" dirty="0"/>
                  <a:t>1</a:t>
                </a:r>
                <a:r>
                  <a:rPr lang="zh-CN" altLang="en-US" sz="2500" dirty="0"/>
                  <a:t>）</a:t>
                </a:r>
                <a:r>
                  <a:rPr lang="en-US" altLang="zh-CN" sz="25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与 （</a:t>
                </a:r>
                <a:r>
                  <a:rPr lang="en-US" altLang="zh-CN" sz="2500" dirty="0"/>
                  <a:t>2</a:t>
                </a:r>
                <a:r>
                  <a:rPr lang="zh-CN" altLang="en-US" sz="2500" dirty="0"/>
                  <a:t>）</a:t>
                </a:r>
                <a:r>
                  <a:rPr lang="en-US" altLang="zh-CN" sz="25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sz="2500" i="1" dirty="0">
                        <a:latin typeface="Cambria Math" panose="02040503050406030204" pitchFamily="18" charset="0"/>
                      </a:rPr>
                      <m:t>同</m:t>
                    </m:r>
                  </m:oMath>
                </a14:m>
                <a:r>
                  <a:rPr lang="zh-CN" altLang="en-US" sz="2500" dirty="0"/>
                  <a:t>解</a:t>
                </a:r>
                <a:endParaRPr lang="en-US" altLang="zh-CN" sz="2500" dirty="0"/>
              </a:p>
              <a:p>
                <a:r>
                  <a:rPr lang="zh-CN" altLang="en-US" sz="2500" dirty="0"/>
                  <a:t>（</a:t>
                </a:r>
                <a:r>
                  <a:rPr lang="en-US" altLang="zh-CN" sz="2500" dirty="0"/>
                  <a:t>2</a:t>
                </a:r>
                <a:r>
                  <a:rPr lang="zh-CN" altLang="en-US" sz="2500" dirty="0"/>
                  <a:t>）的解很显然是（</a:t>
                </a:r>
                <a:r>
                  <a:rPr lang="en-US" altLang="zh-CN" sz="2500" dirty="0"/>
                  <a:t>1</a:t>
                </a:r>
                <a:r>
                  <a:rPr lang="zh-CN" altLang="en-US" sz="2500" dirty="0"/>
                  <a:t>）的解，难点在与证明（</a:t>
                </a:r>
                <a:r>
                  <a:rPr lang="en-US" altLang="zh-CN" sz="2500" dirty="0"/>
                  <a:t>1</a:t>
                </a:r>
                <a:r>
                  <a:rPr lang="zh-CN" altLang="en-US" sz="2500" dirty="0"/>
                  <a:t>）的解也是（</a:t>
                </a:r>
                <a:r>
                  <a:rPr lang="en-US" altLang="zh-CN" sz="2500" dirty="0"/>
                  <a:t>2</a:t>
                </a:r>
                <a:r>
                  <a:rPr lang="zh-CN" altLang="en-US" sz="2500" dirty="0"/>
                  <a:t>）的解（反证法）</a:t>
                </a:r>
                <a:endParaRPr lang="en-US" altLang="zh-CN" sz="2500" dirty="0"/>
              </a:p>
              <a:p>
                <a:endParaRPr lang="en-US" altLang="zh-CN" sz="2500" dirty="0"/>
              </a:p>
              <a:p>
                <a:r>
                  <a:rPr lang="zh-CN" altLang="en-US" sz="2500" dirty="0"/>
                  <a:t>设（</a:t>
                </a:r>
                <a:r>
                  <a:rPr lang="en-US" altLang="zh-CN" sz="2500" dirty="0"/>
                  <a:t>1</a:t>
                </a:r>
                <a:r>
                  <a:rPr lang="zh-CN" altLang="en-US" sz="2500" dirty="0"/>
                  <a:t>）的解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zh-CN" altLang="en-US" sz="2500" dirty="0"/>
                  <a:t>不是（</a:t>
                </a:r>
                <a:r>
                  <a:rPr lang="en-US" altLang="zh-CN" sz="2500" dirty="0"/>
                  <a:t>2</a:t>
                </a:r>
                <a:r>
                  <a:rPr lang="zh-CN" altLang="en-US" sz="2500" dirty="0"/>
                  <a:t>）的解，即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2500" dirty="0"/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altLang="zh-CN" sz="2500" dirty="0"/>
              </a:p>
              <a:p>
                <a:r>
                  <a:rPr lang="zh-CN" altLang="en-US" sz="2500" dirty="0"/>
                  <a:t>由</a:t>
                </a:r>
                <a:r>
                  <a:rPr lang="en-US" altLang="zh-CN" sz="2500" dirty="0"/>
                  <a:t>P145</a:t>
                </a:r>
                <a:r>
                  <a:rPr lang="zh-CN" altLang="en-US" sz="2500" dirty="0"/>
                  <a:t>第</a:t>
                </a:r>
                <a:r>
                  <a:rPr lang="en-US" altLang="zh-CN" sz="2500" dirty="0"/>
                  <a:t>1</a:t>
                </a:r>
                <a:r>
                  <a:rPr lang="zh-CN" altLang="en-US" sz="2500" dirty="0"/>
                  <a:t>题</a:t>
                </a:r>
                <a:endParaRPr lang="en-US" altLang="zh-CN" sz="2500" dirty="0"/>
              </a:p>
              <a:p>
                <a:r>
                  <a:rPr lang="en-US" altLang="zh-CN" sz="2500" dirty="0"/>
                  <a:t>[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为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阶方阵，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500" dirty="0"/>
                  <a:t>为正整数，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500" dirty="0"/>
                  <a:t>为齐次线性方程组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500" dirty="0"/>
                  <a:t>的解向量，但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zh-CN" altLang="en-US" sz="2500" dirty="0"/>
                  <a:t>，则向量组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,⋯,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500" dirty="0"/>
                  <a:t>线性无关</a:t>
                </a:r>
                <a:r>
                  <a:rPr lang="en-US" altLang="zh-CN" sz="2500" dirty="0"/>
                  <a:t>]</a:t>
                </a:r>
              </a:p>
              <a:p>
                <a:r>
                  <a:rPr lang="zh-CN" altLang="en-US" sz="2500" dirty="0"/>
                  <a:t>可知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,⋯,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zh-CN" altLang="en-US" sz="2500" dirty="0"/>
                  <a:t>线性无关，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sz="2500" dirty="0"/>
                  <a:t>个</a:t>
                </a:r>
                <a14:m>
                  <m:oMath xmlns:m="http://schemas.openxmlformats.org/officeDocument/2006/math"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维向量必线性相关，这和上面的论断矛盾，从而假设错误，</a:t>
                </a:r>
                <a:r>
                  <a:rPr lang="en-US" altLang="zh-CN" sz="2500" dirty="0"/>
                  <a:t>(1)</a:t>
                </a:r>
                <a:r>
                  <a:rPr lang="zh-CN" altLang="en-US" sz="2500" dirty="0"/>
                  <a:t>的解一定是</a:t>
                </a:r>
                <a:r>
                  <a:rPr lang="en-US" altLang="zh-CN" sz="2500" dirty="0"/>
                  <a:t>(2)</a:t>
                </a:r>
                <a:r>
                  <a:rPr lang="zh-CN" altLang="en-US" sz="2500" dirty="0"/>
                  <a:t>的解</a:t>
                </a:r>
                <a:r>
                  <a:rPr lang="en-US" altLang="zh-CN" sz="2500" dirty="0"/>
                  <a:t>.</a:t>
                </a: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30" y="1168396"/>
                <a:ext cx="8155709" cy="5107424"/>
              </a:xfrm>
              <a:prstGeom prst="rect">
                <a:avLst/>
              </a:prstGeom>
              <a:blipFill>
                <a:blip r:embed="rId3"/>
                <a:stretch>
                  <a:fillRect l="-1271" t="-956" r="-5157" b="-20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607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40330" y="577261"/>
                <a:ext cx="8155709" cy="3473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FF0000"/>
                    </a:solidFill>
                  </a:rPr>
                  <a:t>6</a:t>
                </a:r>
                <a:r>
                  <a:rPr lang="zh-CN" altLang="en-US" sz="25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500" dirty="0"/>
                  <a:t>是一组线性无关的向量，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=1,2,⋯,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nary>
                    </m:oMath>
                  </m:oMathPara>
                </a14:m>
                <a:endParaRPr lang="en-US" altLang="zh-CN" sz="2500" dirty="0"/>
              </a:p>
              <a:p>
                <a:r>
                  <a:rPr lang="zh-CN" altLang="en-US" sz="2500" dirty="0"/>
                  <a:t>证明：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500" dirty="0"/>
                  <a:t>线性无关的冲要条件是</a:t>
                </a:r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5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zh-CN" sz="2500" b="0" i="1" smtClean="0">
                                        <a:latin typeface="Cambria Math" panose="02040503050406030204" pitchFamily="18" charset="0"/>
                                      </a:rPr>
                                      <m:t>𝑟𝑟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30" y="577261"/>
                <a:ext cx="8155709" cy="3473130"/>
              </a:xfrm>
              <a:prstGeom prst="rect">
                <a:avLst/>
              </a:prstGeom>
              <a:blipFill>
                <a:blip r:embed="rId2"/>
                <a:stretch>
                  <a:fillRect l="-1271" t="-14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35714" y="4027049"/>
                <a:ext cx="815570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sz="2500" dirty="0">
                    <a:solidFill>
                      <a:srgbClr val="FF0000"/>
                    </a:solidFill>
                  </a:rPr>
                  <a:t>7</a:t>
                </a:r>
                <a:r>
                  <a:rPr lang="zh-CN" altLang="en-US" sz="2500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sz="2500" dirty="0"/>
                  <a:t>设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500" dirty="0"/>
                  <a:t>是一个实对称矩阵，证明：当实数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500" dirty="0"/>
                  <a:t>充分大时，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𝑡𝐼</m:t>
                    </m:r>
                  </m:oMath>
                </a14:m>
                <a:r>
                  <a:rPr lang="zh-CN" altLang="en-US" sz="2500" dirty="0"/>
                  <a:t>是正定的</a:t>
                </a:r>
                <a:r>
                  <a:rPr lang="en-US" altLang="zh-CN" sz="2500" dirty="0"/>
                  <a:t>.</a:t>
                </a:r>
                <a:endParaRPr lang="zh-CN" altLang="en-US" sz="25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14" y="4027049"/>
                <a:ext cx="8155709" cy="861774"/>
              </a:xfrm>
              <a:prstGeom prst="rect">
                <a:avLst/>
              </a:prstGeom>
              <a:blipFill>
                <a:blip r:embed="rId3"/>
                <a:stretch>
                  <a:fillRect l="-1271" t="-5674" b="-170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540334" y="4909120"/>
                <a:ext cx="815570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500" dirty="0">
                    <a:solidFill>
                      <a:srgbClr val="FF0000"/>
                    </a:solidFill>
                  </a:rPr>
                  <a:t>思路：</a:t>
                </a:r>
                <a:r>
                  <a:rPr lang="zh-CN" altLang="en-US" sz="2500" dirty="0"/>
                  <a:t>令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𝑃𝑦</m:t>
                    </m:r>
                  </m:oMath>
                </a14:m>
                <a:r>
                  <a:rPr lang="zh-CN" altLang="en-US" sz="2500" dirty="0"/>
                  <a:t>，且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5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𝑡𝐼</m:t>
                          </m:r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𝑡𝐼</m:t>
                          </m:r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𝑃𝑦</m:t>
                      </m:r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d>
                        <m:dPr>
                          <m:ctrlP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25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5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34" y="4909120"/>
                <a:ext cx="8155709" cy="861774"/>
              </a:xfrm>
              <a:prstGeom prst="rect">
                <a:avLst/>
              </a:prstGeom>
              <a:blipFill>
                <a:blip r:embed="rId4"/>
                <a:stretch>
                  <a:fillRect l="-1271" t="-4930" b="-9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9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61317C-D3F2-46C7-964F-9B9123163804}"/>
              </a:ext>
            </a:extLst>
          </p:cNvPr>
          <p:cNvSpPr txBox="1"/>
          <p:nvPr/>
        </p:nvSpPr>
        <p:spPr>
          <a:xfrm>
            <a:off x="343284" y="622983"/>
            <a:ext cx="8683212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接下来如何复习：</a:t>
            </a:r>
            <a:endParaRPr lang="en-US" altLang="zh-CN" sz="2800" b="1" dirty="0"/>
          </a:p>
          <a:p>
            <a:pPr marL="457200" indent="-457200">
              <a:buAutoNum type="arabicPeriod"/>
            </a:pPr>
            <a:r>
              <a:rPr lang="zh-CN" altLang="en-US" sz="2500" dirty="0"/>
              <a:t>把概念、定义、定理过一遍，不太理解地方，再仔细想想；</a:t>
            </a:r>
            <a:endParaRPr lang="en-US" altLang="zh-CN" sz="2500" dirty="0"/>
          </a:p>
          <a:p>
            <a:pPr marL="457200" indent="-457200">
              <a:buAutoNum type="arabicPeriod"/>
            </a:pPr>
            <a:r>
              <a:rPr lang="zh-CN" altLang="en-US" sz="2500" dirty="0"/>
              <a:t>仔细看每章作业本上的习题；</a:t>
            </a:r>
            <a:endParaRPr lang="en-US" altLang="zh-CN" sz="2500" dirty="0"/>
          </a:p>
          <a:p>
            <a:pPr marL="457200" indent="-457200">
              <a:buAutoNum type="arabicPeriod"/>
            </a:pPr>
            <a:r>
              <a:rPr lang="zh-CN" altLang="en-US" sz="2500" dirty="0"/>
              <a:t>每章的习题课</a:t>
            </a:r>
            <a:r>
              <a:rPr lang="en-US" altLang="zh-CN" sz="2500" dirty="0"/>
              <a:t>PPT</a:t>
            </a:r>
            <a:r>
              <a:rPr lang="zh-CN" altLang="en-US" sz="2500" dirty="0"/>
              <a:t>，仔细看！</a:t>
            </a:r>
            <a:endParaRPr lang="en-US" altLang="zh-CN" sz="2500" dirty="0"/>
          </a:p>
          <a:p>
            <a:pPr marL="457200" indent="-457200">
              <a:buAutoNum type="arabicPeriod"/>
            </a:pPr>
            <a:r>
              <a:rPr lang="en-US" altLang="zh-CN" sz="2500" dirty="0" err="1"/>
              <a:t>Mooc</a:t>
            </a:r>
            <a:r>
              <a:rPr lang="zh-CN" altLang="en-US" sz="2500" dirty="0"/>
              <a:t>上</a:t>
            </a:r>
            <a:r>
              <a:rPr lang="en-US" altLang="zh-CN" sz="2500" dirty="0"/>
              <a:t>5</a:t>
            </a:r>
            <a:r>
              <a:rPr lang="zh-CN" altLang="en-US" sz="2500" dirty="0"/>
              <a:t>套题，两套有视频讲解，</a:t>
            </a:r>
            <a:r>
              <a:rPr lang="en-US" altLang="zh-CN" sz="2500" dirty="0"/>
              <a:t>3</a:t>
            </a:r>
            <a:r>
              <a:rPr lang="zh-CN" altLang="en-US" sz="2500" dirty="0"/>
              <a:t>套是</a:t>
            </a:r>
            <a:r>
              <a:rPr lang="en-US" altLang="zh-CN" sz="2500" dirty="0"/>
              <a:t>18-20</a:t>
            </a:r>
            <a:r>
              <a:rPr lang="zh-CN" altLang="en-US" sz="2500" dirty="0"/>
              <a:t>年真题；</a:t>
            </a:r>
            <a:endParaRPr lang="en-US" altLang="zh-CN" sz="2500" dirty="0"/>
          </a:p>
          <a:p>
            <a:pPr marL="457200" indent="-457200">
              <a:buAutoNum type="arabicPeriod"/>
            </a:pPr>
            <a:r>
              <a:rPr lang="zh-CN" altLang="en-US" sz="2500" dirty="0"/>
              <a:t>建议做题时，按照</a:t>
            </a:r>
            <a:r>
              <a:rPr lang="en-US" altLang="zh-CN" sz="2500" dirty="0"/>
              <a:t>2</a:t>
            </a:r>
            <a:r>
              <a:rPr lang="zh-CN" altLang="en-US" sz="2500" dirty="0"/>
              <a:t>个半小时的时长来测试；做完后，自己评分，及时总结，查漏补缺；</a:t>
            </a:r>
            <a:endParaRPr lang="en-US" altLang="zh-CN" sz="2500" dirty="0"/>
          </a:p>
          <a:p>
            <a:r>
              <a:rPr lang="en-US" altLang="zh-CN" sz="2500" dirty="0"/>
              <a:t>6.</a:t>
            </a:r>
            <a:r>
              <a:rPr lang="zh-CN" altLang="en-US" sz="2500" dirty="0"/>
              <a:t> 最后提醒：仔细审题；提高计算能力</a:t>
            </a:r>
            <a:r>
              <a:rPr lang="en-US" altLang="zh-CN" sz="2500" dirty="0"/>
              <a:t>(</a:t>
            </a:r>
            <a:r>
              <a:rPr lang="zh-CN" altLang="en-US" sz="2500" dirty="0"/>
              <a:t>行列式、逆、初等行变换等</a:t>
            </a:r>
            <a:r>
              <a:rPr lang="en-US" altLang="zh-CN" sz="2500" dirty="0"/>
              <a:t>)</a:t>
            </a:r>
            <a:r>
              <a:rPr lang="zh-CN" altLang="en-US" sz="2500" dirty="0"/>
              <a:t>；考试先易后难、遇到难题果断跳过；每个题目不要空着，就算不会，把跟题目相关的定义、公式和定理写上；</a:t>
            </a:r>
            <a:endParaRPr lang="en-US" altLang="zh-CN" sz="25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B5E15D-04F2-46E4-A41B-8D0CDFFABDC7}"/>
              </a:ext>
            </a:extLst>
          </p:cNvPr>
          <p:cNvSpPr txBox="1"/>
          <p:nvPr/>
        </p:nvSpPr>
        <p:spPr>
          <a:xfrm>
            <a:off x="1783646" y="4963560"/>
            <a:ext cx="6479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考前安排两次线上答疑：时间另行通知</a:t>
            </a:r>
            <a:endParaRPr lang="en-US" altLang="zh-CN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6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742" y="3071926"/>
            <a:ext cx="2675952" cy="331635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0958" y="2054881"/>
            <a:ext cx="852208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线性代数后续更深入的课程：</a:t>
            </a:r>
            <a:endParaRPr lang="en-US" altLang="zh-CN" sz="2800" b="1" dirty="0"/>
          </a:p>
          <a:p>
            <a:r>
              <a:rPr lang="zh-CN" altLang="en-US" sz="2500" dirty="0"/>
              <a:t>高等代数、抽象代数，矩阵分析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06" y="3112082"/>
            <a:ext cx="2364799" cy="32360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F0A52A-84F1-439B-AF2A-BFFF23287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8" y="3022061"/>
            <a:ext cx="3791782" cy="34160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59EEECA-58E1-4F61-91CC-4FA1491BA180}"/>
              </a:ext>
            </a:extLst>
          </p:cNvPr>
          <p:cNvSpPr txBox="1"/>
          <p:nvPr/>
        </p:nvSpPr>
        <p:spPr>
          <a:xfrm>
            <a:off x="328405" y="222228"/>
            <a:ext cx="877916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建议大家：</a:t>
            </a:r>
            <a:endParaRPr lang="en-US" altLang="zh-CN" sz="2800" b="1" dirty="0"/>
          </a:p>
          <a:p>
            <a:pPr marL="457200" indent="-457200">
              <a:buFontTx/>
              <a:buAutoNum type="arabicPeriod"/>
            </a:pPr>
            <a:r>
              <a:rPr lang="zh-CN" altLang="en-US" sz="2500" dirty="0"/>
              <a:t>学习</a:t>
            </a:r>
            <a:r>
              <a:rPr lang="en-US" altLang="zh-CN" sz="2500" dirty="0"/>
              <a:t>B</a:t>
            </a:r>
            <a:r>
              <a:rPr lang="zh-CN" altLang="en-US" sz="2500" dirty="0"/>
              <a:t>站上</a:t>
            </a:r>
            <a:r>
              <a:rPr lang="en-US" altLang="zh-CN" sz="2500" dirty="0"/>
              <a:t>MIT</a:t>
            </a:r>
            <a:r>
              <a:rPr lang="zh-CN" altLang="en-US" sz="2500" dirty="0"/>
              <a:t>线性代数课程（搜索</a:t>
            </a:r>
            <a:r>
              <a:rPr lang="en-US" altLang="zh-CN" sz="2500" dirty="0"/>
              <a:t>MIT </a:t>
            </a:r>
            <a:r>
              <a:rPr lang="en-US" altLang="zh-CN" sz="2800" b="0" i="0" dirty="0">
                <a:effectLst/>
                <a:latin typeface="PingFang SC"/>
              </a:rPr>
              <a:t>Linear Algebra</a:t>
            </a:r>
            <a:r>
              <a:rPr lang="zh-CN" altLang="en-US" sz="2500" dirty="0"/>
              <a:t>）；</a:t>
            </a:r>
            <a:endParaRPr lang="en-US" altLang="zh-CN" sz="2500" dirty="0"/>
          </a:p>
          <a:p>
            <a:pPr marL="457200" indent="-457200">
              <a:buAutoNum type="arabicPeriod"/>
            </a:pPr>
            <a:r>
              <a:rPr lang="zh-CN" altLang="en-US" sz="2500" dirty="0"/>
              <a:t>下一步，学习</a:t>
            </a:r>
            <a:r>
              <a:rPr lang="en-US" altLang="zh-CN" sz="2500" dirty="0"/>
              <a:t>B</a:t>
            </a:r>
            <a:r>
              <a:rPr lang="zh-CN" altLang="en-US" sz="2500" dirty="0"/>
              <a:t>站上课程</a:t>
            </a:r>
            <a:r>
              <a:rPr lang="en-US" altLang="zh-CN" b="1" i="0" dirty="0">
                <a:solidFill>
                  <a:srgbClr val="CD5C5C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Linear Algebra and Learning from Data</a:t>
            </a:r>
            <a:endParaRPr lang="en-US" altLang="zh-CN" b="1" dirty="0">
              <a:solidFill>
                <a:srgbClr val="CD5C5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了解线性代数在</a:t>
            </a:r>
            <a:r>
              <a:rPr lang="zh-CN" altLang="en-US" sz="25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数据分析、信号处理、机器学习</a:t>
            </a:r>
            <a:r>
              <a:rPr lang="zh-CN" altLang="en-US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等领域的应用</a:t>
            </a:r>
            <a:r>
              <a:rPr lang="en-US" altLang="zh-CN" sz="2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en-US" altLang="zh-CN" sz="2500" dirty="0"/>
          </a:p>
        </p:txBody>
      </p:sp>
    </p:spTree>
    <p:extLst>
      <p:ext uri="{BB962C8B-B14F-4D97-AF65-F5344CB8AC3E}">
        <p14:creationId xmlns:p14="http://schemas.microsoft.com/office/powerpoint/2010/main" val="13754297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A9CA7DB0-6332-4EDB-B766-845574778012}"/>
              </a:ext>
            </a:extLst>
          </p:cNvPr>
          <p:cNvSpPr/>
          <p:nvPr/>
        </p:nvSpPr>
        <p:spPr>
          <a:xfrm>
            <a:off x="1744133" y="1286933"/>
            <a:ext cx="1083733" cy="936978"/>
          </a:xfrm>
          <a:prstGeom prst="ellipse">
            <a:avLst/>
          </a:prstGeom>
          <a:ln w="28575"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6508D6-5B56-44A9-8D0C-6836CB4A4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7" y="99204"/>
            <a:ext cx="8844844" cy="67587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637C6B-5289-4A35-A9B6-9FF60FB38B07}"/>
              </a:ext>
            </a:extLst>
          </p:cNvPr>
          <p:cNvSpPr txBox="1"/>
          <p:nvPr/>
        </p:nvSpPr>
        <p:spPr>
          <a:xfrm>
            <a:off x="158557" y="275117"/>
            <a:ext cx="31711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b="1" i="1" dirty="0">
                <a:solidFill>
                  <a:srgbClr val="FF0000"/>
                </a:solidFill>
              </a:rPr>
              <a:t>数学系课程体系</a:t>
            </a:r>
          </a:p>
        </p:txBody>
      </p:sp>
    </p:spTree>
    <p:extLst>
      <p:ext uri="{BB962C8B-B14F-4D97-AF65-F5344CB8AC3E}">
        <p14:creationId xmlns:p14="http://schemas.microsoft.com/office/powerpoint/2010/main" val="35614539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0383" y="308388"/>
            <a:ext cx="5248229" cy="3871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数学建模竞赛</a:t>
            </a:r>
            <a:r>
              <a:rPr lang="zh-CN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（国赛和美赛）</a:t>
            </a:r>
            <a:endParaRPr lang="en-US" altLang="zh-CN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阅读一本数学建模的书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参加学校组织的数学建模培训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参加全国大学生数学建模比赛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精通一门编程语言，建议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参加美国数学建模比赛，锻炼英文写作，对申请出国有一定帮助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369" y="87496"/>
            <a:ext cx="3009844" cy="38854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B159487-82B1-43EC-9953-12ED85F9FE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6" t="5735"/>
          <a:stretch/>
        </p:blipFill>
        <p:spPr>
          <a:xfrm>
            <a:off x="3269242" y="4179704"/>
            <a:ext cx="5681309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87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B21319-6E41-4BEF-8879-EFB58C12670D}"/>
              </a:ext>
            </a:extLst>
          </p:cNvPr>
          <p:cNvSpPr txBox="1"/>
          <p:nvPr/>
        </p:nvSpPr>
        <p:spPr>
          <a:xfrm>
            <a:off x="154196" y="188617"/>
            <a:ext cx="8835608" cy="455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一些建议：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学会学习；合理安排时间，自律；学会生活，锻炼身体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zh-CN" alt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大二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开始，尽早明确自己目标：</a:t>
            </a:r>
            <a:r>
              <a:rPr lang="zh-CN" alt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工作、保</a:t>
            </a:r>
            <a:r>
              <a:rPr lang="en-US" altLang="zh-CN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考</a:t>
            </a:r>
            <a:r>
              <a:rPr lang="en-US" altLang="zh-CN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研、出国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工作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：利用假期多实习；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保研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GPA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要高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前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20%)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；参加数学建模、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ACM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程序设计大赛、挑战杯等各类比赛；积极联系导师科研训练；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考研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：英语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政治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数学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高数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线代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概率论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)+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专业课；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出国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：英语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托福、雅思或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GRE)</a:t>
            </a:r>
            <a:r>
              <a:rPr lang="zh-CN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，参加各类比赛，科研训练；</a:t>
            </a:r>
            <a:endParaRPr lang="en-US" altLang="zh-C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E7DFBBA-7AB1-4F6D-BC43-1BEE9DFD3921}"/>
              </a:ext>
            </a:extLst>
          </p:cNvPr>
          <p:cNvSpPr txBox="1"/>
          <p:nvPr/>
        </p:nvSpPr>
        <p:spPr>
          <a:xfrm>
            <a:off x="398703" y="4884279"/>
            <a:ext cx="8591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若需要某些帮助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比如科研训练、写推荐信等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，可以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QQ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或邮件联系我！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DE05FC-0BCD-43C3-AD14-DF03A3C9F672}"/>
              </a:ext>
            </a:extLst>
          </p:cNvPr>
          <p:cNvSpPr txBox="1"/>
          <p:nvPr/>
        </p:nvSpPr>
        <p:spPr>
          <a:xfrm>
            <a:off x="1018693" y="5838386"/>
            <a:ext cx="7351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研究方向：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机器学习与计算机视觉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我的主页：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http://gr.xjtu.edu.cn/web/caoxiangyong/home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655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581891" y="1634844"/>
                <a:ext cx="8007927" cy="1186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altLang="zh-CN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     </m:t>
                                  </m:r>
                                  <m: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0,       </m:t>
                                  </m:r>
                                  <m: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eqAr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1" y="1634844"/>
                <a:ext cx="8007927" cy="1186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04983" y="3228114"/>
                <a:ext cx="8007927" cy="1142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</m:sub>
                          </m:sSub>
                          <m:r>
                            <a:rPr lang="en-US" altLang="zh-CN" sz="2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altLang="zh-CN" sz="25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     </m:t>
                                  </m:r>
                                  <m: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e>
                                  <m: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0,       </m:t>
                                  </m:r>
                                  <m: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𝑖𝑓</m:t>
                                  </m:r>
                                  <m: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CN" sz="2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eqAr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83" y="3228114"/>
                <a:ext cx="8007927" cy="11425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81891" y="424873"/>
                <a:ext cx="8007927" cy="920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500" dirty="0"/>
                  <a:t>1. </a:t>
                </a:r>
                <a:r>
                  <a:rPr lang="zh-CN" altLang="en-US" sz="2500" dirty="0"/>
                  <a:t>对于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500" dirty="0"/>
                  <a:t>阶行列式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500" b="0" i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2500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zh-CN" altLang="en-US" sz="2500" dirty="0"/>
                  <a:t>，我们有如下的按列（行）展开公式：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91" y="424873"/>
                <a:ext cx="8007927" cy="920252"/>
              </a:xfrm>
              <a:prstGeom prst="rect">
                <a:avLst/>
              </a:prstGeom>
              <a:blipFill>
                <a:blip r:embed="rId4"/>
                <a:stretch>
                  <a:fillRect l="-1218" t="-2649" r="-5327" b="-15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09602" y="4950692"/>
                <a:ext cx="8007927" cy="1246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500" dirty="0"/>
                  <a:t>2. </a:t>
                </a:r>
                <a:r>
                  <a:rPr lang="zh-CN" altLang="en-US" sz="2500" dirty="0"/>
                  <a:t>一个方阵的行列式</a:t>
                </a:r>
                <a:r>
                  <a:rPr lang="en-US" altLang="zh-CN" sz="2500" dirty="0"/>
                  <a:t>=</a:t>
                </a:r>
                <a:r>
                  <a:rPr lang="zh-CN" altLang="en-US" sz="2500" dirty="0"/>
                  <a:t>所有特征值的乘积；</a:t>
                </a:r>
                <a:endParaRPr lang="en-US" altLang="zh-CN" sz="2500" dirty="0"/>
              </a:p>
              <a:p>
                <a:r>
                  <a:rPr lang="en-US" altLang="zh-CN" sz="25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CN" sz="2500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5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sz="2500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5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5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500" b="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CN" sz="2500" dirty="0"/>
              </a:p>
              <a:p>
                <a:r>
                  <a:rPr lang="en-US" altLang="zh-CN" sz="2500" dirty="0"/>
                  <a:t>    </a:t>
                </a:r>
                <a:r>
                  <a:rPr lang="zh-CN" altLang="en-US" sz="2500" dirty="0"/>
                  <a:t>还有那些和行列式相关的定义、公式、定理？？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2" y="4950692"/>
                <a:ext cx="8007927" cy="1246495"/>
              </a:xfrm>
              <a:prstGeom prst="rect">
                <a:avLst/>
              </a:prstGeom>
              <a:blipFill>
                <a:blip r:embed="rId5"/>
                <a:stretch>
                  <a:fillRect l="-1218" t="-3415" b="-10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854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DC3DCF-CA2A-463E-8CB9-2ED64C9EF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8" y="153078"/>
            <a:ext cx="3645087" cy="105415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37F6AA2-8974-4147-A8A2-6BD6B4E9E855}"/>
              </a:ext>
            </a:extLst>
          </p:cNvPr>
          <p:cNvSpPr/>
          <p:nvPr/>
        </p:nvSpPr>
        <p:spPr>
          <a:xfrm>
            <a:off x="321733" y="1631245"/>
            <a:ext cx="8573911" cy="35955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F8CF14-D97B-4068-8B7D-B38C0A673A93}"/>
              </a:ext>
            </a:extLst>
          </p:cNvPr>
          <p:cNvSpPr txBox="1"/>
          <p:nvPr/>
        </p:nvSpPr>
        <p:spPr>
          <a:xfrm>
            <a:off x="783288" y="1631245"/>
            <a:ext cx="79160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希望疫情早日结束！</a:t>
            </a:r>
            <a:endParaRPr lang="en-US" altLang="zh-CN" sz="72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元旦快乐！</a:t>
            </a:r>
            <a:endParaRPr lang="en-US" altLang="zh-CN" sz="72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zh-CN" altLang="en-US" sz="72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祝大家取得好成绩！</a:t>
            </a:r>
          </a:p>
        </p:txBody>
      </p:sp>
    </p:spTree>
    <p:extLst>
      <p:ext uri="{BB962C8B-B14F-4D97-AF65-F5344CB8AC3E}">
        <p14:creationId xmlns:p14="http://schemas.microsoft.com/office/powerpoint/2010/main" val="4260969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4255" y="415636"/>
            <a:ext cx="78878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dirty="0"/>
              <a:t>行列式习题举例：</a:t>
            </a:r>
            <a:endParaRPr lang="en-US" altLang="zh-CN" sz="25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3" y="1154545"/>
            <a:ext cx="8421977" cy="400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00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自定义 2">
      <a:majorFont>
        <a:latin typeface="Broadway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2861</TotalTime>
  <Words>6723</Words>
  <Application>Microsoft Office PowerPoint</Application>
  <PresentationFormat>全屏显示(4:3)</PresentationFormat>
  <Paragraphs>557</Paragraphs>
  <Slides>80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2" baseType="lpstr">
      <vt:lpstr>PingFang SC</vt:lpstr>
      <vt:lpstr>黑体</vt:lpstr>
      <vt:lpstr>隶书</vt:lpstr>
      <vt:lpstr>微软雅黑</vt:lpstr>
      <vt:lpstr>微软雅黑</vt:lpstr>
      <vt:lpstr>Arial</vt:lpstr>
      <vt:lpstr>Calibri</vt:lpstr>
      <vt:lpstr>Cambria Math</vt:lpstr>
      <vt:lpstr>Tahoma</vt:lpstr>
      <vt:lpstr>Times New Roman</vt:lpstr>
      <vt:lpstr>Office 主题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王齐</dc:creator>
  <cp:lastModifiedBy>相湧 曹</cp:lastModifiedBy>
  <cp:revision>647</cp:revision>
  <cp:lastPrinted>2015-03-12T14:31:09Z</cp:lastPrinted>
  <dcterms:created xsi:type="dcterms:W3CDTF">2014-12-22T06:08:09Z</dcterms:created>
  <dcterms:modified xsi:type="dcterms:W3CDTF">2021-12-30T03:15:03Z</dcterms:modified>
</cp:coreProperties>
</file>